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9"/>
  </p:notesMasterIdLst>
  <p:sldIdLst>
    <p:sldId id="256" r:id="rId2"/>
    <p:sldId id="271" r:id="rId3"/>
    <p:sldId id="263" r:id="rId4"/>
    <p:sldId id="257" r:id="rId5"/>
    <p:sldId id="258" r:id="rId6"/>
    <p:sldId id="259" r:id="rId7"/>
    <p:sldId id="261" r:id="rId8"/>
    <p:sldId id="262" r:id="rId9"/>
    <p:sldId id="264" r:id="rId10"/>
    <p:sldId id="265" r:id="rId11"/>
    <p:sldId id="266" r:id="rId12"/>
    <p:sldId id="297" r:id="rId13"/>
    <p:sldId id="269" r:id="rId14"/>
    <p:sldId id="298" r:id="rId15"/>
    <p:sldId id="270" r:id="rId16"/>
    <p:sldId id="299" r:id="rId17"/>
    <p:sldId id="268" r:id="rId18"/>
  </p:sldIdLst>
  <p:sldSz cx="9144000" cy="5143500" type="screen16x9"/>
  <p:notesSz cx="6858000" cy="9144000"/>
  <p:embeddedFontLst>
    <p:embeddedFont>
      <p:font typeface="Maiandra GD" pitchFamily="34" charset="0"/>
      <p:regular r:id="rId20"/>
    </p:embeddedFont>
    <p:embeddedFont>
      <p:font typeface="Advent Pro SemiBold" charset="0"/>
      <p:regular r:id="rId21"/>
      <p:bold r:id="rId22"/>
    </p:embeddedFont>
    <p:embeddedFont>
      <p:font typeface="Maven Pro" charset="0"/>
      <p:regular r:id="rId23"/>
      <p:bold r:id="rId24"/>
    </p:embeddedFont>
    <p:embeddedFont>
      <p:font typeface="Fira Sans Condensed Medium" charset="0"/>
      <p:regular r:id="rId25"/>
      <p:bold r:id="rId26"/>
      <p:italic r:id="rId27"/>
      <p:boldItalic r:id="rId28"/>
    </p:embeddedFont>
    <p:embeddedFont>
      <p:font typeface="Fira Sans Extra Condensed Medium" charset="0"/>
      <p:regular r:id="rId29"/>
      <p:bold r:id="rId30"/>
      <p:italic r:id="rId31"/>
      <p:boldItalic r:id="rId32"/>
    </p:embeddedFont>
    <p:embeddedFont>
      <p:font typeface="Franklin Gothic Book" pitchFamily="34" charset="0"/>
      <p:regular r:id="rId33"/>
      <p:italic r:id="rId34"/>
    </p:embeddedFont>
    <p:embeddedFont>
      <p:font typeface="Arial Narrow" pitchFamily="34" charset="0"/>
      <p:regular r:id="rId35"/>
      <p:bold r:id="rId36"/>
      <p:italic r:id="rId37"/>
      <p:boldItalic r:id="rId38"/>
    </p:embeddedFont>
    <p:embeddedFont>
      <p:font typeface="Share Tech" charset="0"/>
      <p:regular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441721EE-F9D7-454C-B064-7EF909B1B61A}">
  <a:tblStyle styleId="{441721EE-F9D7-454C-B064-7EF909B1B61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93D81CF-94F2-401A-BA57-92F5A7B2D0C5}" styleName="Gaya Medium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125E5076-3810-47DD-B79F-674D7AD40C01}" styleName="Gaya Gelap 1 - Aksen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Gaya Gelap 1 - Aksen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E171933-4619-4E11-9A3F-F7608DF75F80}" styleName="Gaya Medium 1 - Aksen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69012ECD-51FC-41F1-AA8D-1B2483CD663E}" styleName="Gaya Terang 2 - Aksen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CAF9ED-07DC-4A11-8D7F-57B35C25682E}" styleName="Gaya Medium 1 - Aksen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384"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49866196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31592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08510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021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4" r:id="rId5"/>
    <p:sldLayoutId id="2147483655" r:id="rId6"/>
    <p:sldLayoutId id="2147483657" r:id="rId7"/>
    <p:sldLayoutId id="2147483659" r:id="rId8"/>
    <p:sldLayoutId id="2147483660" r:id="rId9"/>
    <p:sldLayoutId id="2147483663" r:id="rId10"/>
    <p:sldLayoutId id="2147483666" r:id="rId11"/>
    <p:sldLayoutId id="2147483667" r:id="rId12"/>
    <p:sldLayoutId id="2147483668"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7.jpeg"/><Relationship Id="rId4" Type="http://schemas.openxmlformats.org/officeDocument/2006/relationships/image" Target="../media/image6.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6552940" y="4340150"/>
            <a:ext cx="3045254" cy="7333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sz="1100" b="1" dirty="0"/>
              <a:t>SISTEM KOMPUTER</a:t>
            </a:r>
          </a:p>
          <a:p>
            <a:pPr marL="0" lvl="0" indent="0" algn="ctr" rtl="0">
              <a:spcBef>
                <a:spcPts val="0"/>
              </a:spcBef>
              <a:spcAft>
                <a:spcPts val="0"/>
              </a:spcAft>
              <a:buNone/>
            </a:pPr>
            <a:r>
              <a:rPr lang="id-ID" sz="1100" b="1" dirty="0"/>
              <a:t>FAKULTAS ILMU KOMPUTER</a:t>
            </a:r>
          </a:p>
          <a:p>
            <a:pPr marL="0" lvl="0" indent="0" algn="ctr" rtl="0">
              <a:spcBef>
                <a:spcPts val="0"/>
              </a:spcBef>
              <a:spcAft>
                <a:spcPts val="0"/>
              </a:spcAft>
              <a:buNone/>
            </a:pPr>
            <a:r>
              <a:rPr lang="id-ID" sz="1100" b="1" dirty="0"/>
              <a:t>UNIVERSITAS SRIWIJAYA</a:t>
            </a:r>
            <a:endParaRPr sz="1100" b="1" dirty="0"/>
          </a:p>
        </p:txBody>
      </p:sp>
      <p:sp>
        <p:nvSpPr>
          <p:cNvPr id="435" name="Google Shape;435;p25"/>
          <p:cNvSpPr txBox="1">
            <a:spLocks noGrp="1"/>
          </p:cNvSpPr>
          <p:nvPr>
            <p:ph type="ctrTitle"/>
          </p:nvPr>
        </p:nvSpPr>
        <p:spPr>
          <a:xfrm>
            <a:off x="1661151" y="1263741"/>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dirty="0"/>
              <a:t>PENGANTAR </a:t>
            </a:r>
            <a:r>
              <a:rPr lang="id-ID" dirty="0">
                <a:solidFill>
                  <a:schemeClr val="accent5">
                    <a:lumMod val="75000"/>
                  </a:schemeClr>
                </a:solidFill>
              </a:rPr>
              <a:t>TELEKOMUNIKASI</a:t>
            </a:r>
            <a:endParaRPr dirty="0">
              <a:solidFill>
                <a:schemeClr val="accent5">
                  <a:lumMod val="75000"/>
                </a:schemeClr>
              </a:solidFill>
            </a:endParaRPr>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Gambar 2">
            <a:extLst>
              <a:ext uri="{FF2B5EF4-FFF2-40B4-BE49-F238E27FC236}">
                <a16:creationId xmlns:a16="http://schemas.microsoft.com/office/drawing/2014/main" xmlns="" id="{6431DB11-FEDC-4010-B906-800C972F98BD}"/>
              </a:ext>
            </a:extLst>
          </p:cNvPr>
          <p:cNvPicPr>
            <a:picLocks noChangeAspect="1"/>
          </p:cNvPicPr>
          <p:nvPr/>
        </p:nvPicPr>
        <p:blipFill>
          <a:blip r:embed="rId3"/>
          <a:stretch>
            <a:fillRect/>
          </a:stretch>
        </p:blipFill>
        <p:spPr>
          <a:xfrm>
            <a:off x="7917562" y="0"/>
            <a:ext cx="935627" cy="104685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1143876" y="252319"/>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dirty="0"/>
              <a:t>PERCOBAAN </a:t>
            </a:r>
            <a:r>
              <a:rPr lang="id-ID" dirty="0">
                <a:solidFill>
                  <a:schemeClr val="bg2">
                    <a:lumMod val="50000"/>
                    <a:lumOff val="50000"/>
                  </a:schemeClr>
                </a:solidFill>
              </a:rPr>
              <a:t>TELKOMSEL</a:t>
            </a:r>
            <a:endParaRPr dirty="0">
              <a:solidFill>
                <a:schemeClr val="bg2">
                  <a:lumMod val="50000"/>
                  <a:lumOff val="50000"/>
                </a:schemeClr>
              </a:solidFill>
            </a:endParaRPr>
          </a:p>
        </p:txBody>
      </p:sp>
      <p:sp>
        <p:nvSpPr>
          <p:cNvPr id="995" name="Google Shape;995;p34"/>
          <p:cNvSpPr/>
          <p:nvPr/>
        </p:nvSpPr>
        <p:spPr>
          <a:xfrm>
            <a:off x="1004976" y="4752281"/>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735783" y="4416681"/>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Gambar 2">
            <a:extLst>
              <a:ext uri="{FF2B5EF4-FFF2-40B4-BE49-F238E27FC236}">
                <a16:creationId xmlns:a16="http://schemas.microsoft.com/office/drawing/2014/main" xmlns="" id="{F99E0803-7684-4541-8C9C-FDC04981BD6D}"/>
              </a:ext>
            </a:extLst>
          </p:cNvPr>
          <p:cNvPicPr>
            <a:picLocks noChangeAspect="1"/>
          </p:cNvPicPr>
          <p:nvPr/>
        </p:nvPicPr>
        <p:blipFill>
          <a:blip r:embed="rId3"/>
          <a:stretch>
            <a:fillRect/>
          </a:stretch>
        </p:blipFill>
        <p:spPr>
          <a:xfrm>
            <a:off x="1143876" y="1038091"/>
            <a:ext cx="1649508" cy="3665574"/>
          </a:xfrm>
          <a:prstGeom prst="rect">
            <a:avLst/>
          </a:prstGeom>
        </p:spPr>
      </p:pic>
      <p:pic>
        <p:nvPicPr>
          <p:cNvPr id="5" name="Gambar 4">
            <a:extLst>
              <a:ext uri="{FF2B5EF4-FFF2-40B4-BE49-F238E27FC236}">
                <a16:creationId xmlns:a16="http://schemas.microsoft.com/office/drawing/2014/main" xmlns="" id="{09D01B9B-FA2D-42B2-83A2-C8735DF87BD8}"/>
              </a:ext>
            </a:extLst>
          </p:cNvPr>
          <p:cNvPicPr>
            <a:picLocks noChangeAspect="1"/>
          </p:cNvPicPr>
          <p:nvPr/>
        </p:nvPicPr>
        <p:blipFill>
          <a:blip r:embed="rId4"/>
          <a:stretch>
            <a:fillRect/>
          </a:stretch>
        </p:blipFill>
        <p:spPr>
          <a:xfrm>
            <a:off x="3252173" y="1038091"/>
            <a:ext cx="1649509" cy="3573936"/>
          </a:xfrm>
          <a:prstGeom prst="rect">
            <a:avLst/>
          </a:prstGeom>
        </p:spPr>
      </p:pic>
      <p:pic>
        <p:nvPicPr>
          <p:cNvPr id="7" name="Gambar 6">
            <a:extLst>
              <a:ext uri="{FF2B5EF4-FFF2-40B4-BE49-F238E27FC236}">
                <a16:creationId xmlns:a16="http://schemas.microsoft.com/office/drawing/2014/main" xmlns="" id="{51C51630-86D2-48AE-B630-6A8A916949D7}"/>
              </a:ext>
            </a:extLst>
          </p:cNvPr>
          <p:cNvPicPr>
            <a:picLocks noChangeAspect="1"/>
          </p:cNvPicPr>
          <p:nvPr/>
        </p:nvPicPr>
        <p:blipFill>
          <a:blip r:embed="rId5"/>
          <a:stretch>
            <a:fillRect/>
          </a:stretch>
        </p:blipFill>
        <p:spPr>
          <a:xfrm>
            <a:off x="5254146" y="992272"/>
            <a:ext cx="1649508" cy="366557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332004" y="447864"/>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dirty="0"/>
              <a:t>SMARTFREN</a:t>
            </a:r>
            <a:endParaRPr dirty="0"/>
          </a:p>
        </p:txBody>
      </p:sp>
      <p:sp>
        <p:nvSpPr>
          <p:cNvPr id="1022" name="Google Shape;1022;p35"/>
          <p:cNvSpPr/>
          <p:nvPr/>
        </p:nvSpPr>
        <p:spPr>
          <a:xfrm>
            <a:off x="6835650" y="3954177"/>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7154307" y="395991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7513549" y="3954177"/>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7855357" y="3946662"/>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8191448" y="3954177"/>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8527539" y="3946662"/>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8863630" y="3946662"/>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6835650" y="4256238"/>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7154307" y="425738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7513549" y="4256238"/>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7860836" y="4256238"/>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8183497" y="4256238"/>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8530784" y="4256238"/>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8863630" y="4257832"/>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6833614" y="4630612"/>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7156275" y="4630612"/>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7513549" y="4630612"/>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7855357" y="4625058"/>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8191448" y="4623202"/>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8535292" y="4623202"/>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8863630" y="4623202"/>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6849892" y="4912886"/>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7154307" y="4912886"/>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7513549" y="4912886"/>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7855357" y="4901854"/>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8191448" y="4901854"/>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8536913" y="4901854"/>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8863630" y="489303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 name="Google Shape;1052;p35"/>
          <p:cNvGrpSpPr/>
          <p:nvPr/>
        </p:nvGrpSpPr>
        <p:grpSpPr>
          <a:xfrm>
            <a:off x="5670482" y="4060448"/>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35"/>
          <p:cNvGrpSpPr/>
          <p:nvPr/>
        </p:nvGrpSpPr>
        <p:grpSpPr>
          <a:xfrm>
            <a:off x="6162797" y="4038762"/>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332004" y="937105"/>
            <a:ext cx="4591263" cy="1589857"/>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d-ID" sz="1800" dirty="0">
                <a:solidFill>
                  <a:schemeClr val="lt1"/>
                </a:solidFill>
                <a:latin typeface="Times New Roman" panose="02020603050405020304" pitchFamily="18" charset="0"/>
                <a:ea typeface="Share Tech"/>
                <a:cs typeface="Times New Roman" panose="02020603050405020304" pitchFamily="18" charset="0"/>
                <a:sym typeface="Share Tech"/>
              </a:rPr>
              <a:t>Dengan </a:t>
            </a:r>
            <a:r>
              <a:rPr lang="id-ID" sz="1800" dirty="0" err="1">
                <a:solidFill>
                  <a:schemeClr val="lt1"/>
                </a:solidFill>
                <a:latin typeface="Times New Roman" panose="02020603050405020304" pitchFamily="18" charset="0"/>
                <a:ea typeface="Share Tech"/>
                <a:cs typeface="Times New Roman" panose="02020603050405020304" pitchFamily="18" charset="0"/>
                <a:sym typeface="Share Tech"/>
              </a:rPr>
              <a:t>provider</a:t>
            </a:r>
            <a:r>
              <a:rPr lang="id-ID" sz="1800" dirty="0">
                <a:solidFill>
                  <a:schemeClr val="lt1"/>
                </a:solidFill>
                <a:latin typeface="Times New Roman" panose="02020603050405020304" pitchFamily="18" charset="0"/>
                <a:ea typeface="Share Tech"/>
                <a:cs typeface="Times New Roman" panose="02020603050405020304" pitchFamily="18" charset="0"/>
                <a:sym typeface="Share Tech"/>
              </a:rPr>
              <a:t> SMARTFREN kami menguji coba di Sumatera Utara daerah Pangururan. Sehingga di dapat hasil percobaan pada tabel terlampir berikut.</a:t>
            </a:r>
            <a:endParaRPr sz="1800" dirty="0">
              <a:solidFill>
                <a:schemeClr val="lt1"/>
              </a:solidFill>
              <a:latin typeface="Times New Roman" panose="02020603050405020304" pitchFamily="18" charset="0"/>
              <a:ea typeface="Share Tech"/>
              <a:cs typeface="Times New Roman" panose="02020603050405020304" pitchFamily="18" charset="0"/>
              <a:sym typeface="Share Tech"/>
            </a:endParaRPr>
          </a:p>
        </p:txBody>
      </p:sp>
      <p:graphicFrame>
        <p:nvGraphicFramePr>
          <p:cNvPr id="3" name="Tabel 3">
            <a:extLst>
              <a:ext uri="{FF2B5EF4-FFF2-40B4-BE49-F238E27FC236}">
                <a16:creationId xmlns:a16="http://schemas.microsoft.com/office/drawing/2014/main" xmlns="" id="{F67E7334-DA18-4423-9E87-A4E04FB1C008}"/>
              </a:ext>
            </a:extLst>
          </p:cNvPr>
          <p:cNvGraphicFramePr>
            <a:graphicFrameLocks noGrp="1"/>
          </p:cNvGraphicFramePr>
          <p:nvPr>
            <p:extLst>
              <p:ext uri="{D42A27DB-BD31-4B8C-83A1-F6EECF244321}">
                <p14:modId xmlns:p14="http://schemas.microsoft.com/office/powerpoint/2010/main" val="2247993432"/>
              </p:ext>
            </p:extLst>
          </p:nvPr>
        </p:nvGraphicFramePr>
        <p:xfrm>
          <a:off x="414467" y="2378124"/>
          <a:ext cx="7761970" cy="1112520"/>
        </p:xfrm>
        <a:graphic>
          <a:graphicData uri="http://schemas.openxmlformats.org/drawingml/2006/table">
            <a:tbl>
              <a:tblPr firstRow="1" bandRow="1">
                <a:tableStyleId>{9DCAF9ED-07DC-4A11-8D7F-57B35C25682E}</a:tableStyleId>
              </a:tblPr>
              <a:tblGrid>
                <a:gridCol w="1233580">
                  <a:extLst>
                    <a:ext uri="{9D8B030D-6E8A-4147-A177-3AD203B41FA5}">
                      <a16:colId xmlns:a16="http://schemas.microsoft.com/office/drawing/2014/main" xmlns="" val="384035068"/>
                    </a:ext>
                  </a:extLst>
                </a:gridCol>
                <a:gridCol w="999460">
                  <a:extLst>
                    <a:ext uri="{9D8B030D-6E8A-4147-A177-3AD203B41FA5}">
                      <a16:colId xmlns:a16="http://schemas.microsoft.com/office/drawing/2014/main" xmlns="" val="3268845441"/>
                    </a:ext>
                  </a:extLst>
                </a:gridCol>
                <a:gridCol w="754912">
                  <a:extLst>
                    <a:ext uri="{9D8B030D-6E8A-4147-A177-3AD203B41FA5}">
                      <a16:colId xmlns:a16="http://schemas.microsoft.com/office/drawing/2014/main" xmlns="" val="190748795"/>
                    </a:ext>
                  </a:extLst>
                </a:gridCol>
                <a:gridCol w="956930">
                  <a:extLst>
                    <a:ext uri="{9D8B030D-6E8A-4147-A177-3AD203B41FA5}">
                      <a16:colId xmlns:a16="http://schemas.microsoft.com/office/drawing/2014/main" xmlns="" val="3375374140"/>
                    </a:ext>
                  </a:extLst>
                </a:gridCol>
                <a:gridCol w="733646">
                  <a:extLst>
                    <a:ext uri="{9D8B030D-6E8A-4147-A177-3AD203B41FA5}">
                      <a16:colId xmlns:a16="http://schemas.microsoft.com/office/drawing/2014/main" xmlns="" val="605547596"/>
                    </a:ext>
                  </a:extLst>
                </a:gridCol>
                <a:gridCol w="839972">
                  <a:extLst>
                    <a:ext uri="{9D8B030D-6E8A-4147-A177-3AD203B41FA5}">
                      <a16:colId xmlns:a16="http://schemas.microsoft.com/office/drawing/2014/main" xmlns="" val="1586653773"/>
                    </a:ext>
                  </a:extLst>
                </a:gridCol>
                <a:gridCol w="1063256">
                  <a:extLst>
                    <a:ext uri="{9D8B030D-6E8A-4147-A177-3AD203B41FA5}">
                      <a16:colId xmlns:a16="http://schemas.microsoft.com/office/drawing/2014/main" xmlns="" val="987606727"/>
                    </a:ext>
                  </a:extLst>
                </a:gridCol>
                <a:gridCol w="1180214">
                  <a:extLst>
                    <a:ext uri="{9D8B030D-6E8A-4147-A177-3AD203B41FA5}">
                      <a16:colId xmlns:a16="http://schemas.microsoft.com/office/drawing/2014/main" xmlns="" val="350728637"/>
                    </a:ext>
                  </a:extLst>
                </a:gridCol>
              </a:tblGrid>
              <a:tr h="370840">
                <a:tc>
                  <a:txBody>
                    <a:bodyPr/>
                    <a:lstStyle/>
                    <a:p>
                      <a:pPr algn="ctr"/>
                      <a:r>
                        <a:rPr lang="id-ID" b="0" dirty="0">
                          <a:solidFill>
                            <a:schemeClr val="bg2"/>
                          </a:solidFill>
                        </a:rPr>
                        <a:t>Area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err="1">
                          <a:solidFill>
                            <a:schemeClr val="bg2"/>
                          </a:solidFill>
                        </a:rPr>
                        <a:t>Provider</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a:solidFill>
                            <a:schemeClr val="bg2"/>
                          </a:solidFill>
                        </a:rPr>
                        <a:t>Jarak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a:solidFill>
                            <a:schemeClr val="bg2"/>
                          </a:solidFill>
                        </a:rPr>
                        <a:t>RSRP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a:solidFill>
                            <a:schemeClr val="bg2"/>
                          </a:solidFill>
                        </a:rPr>
                        <a:t>RSRQ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a:solidFill>
                            <a:schemeClr val="bg2"/>
                          </a:solidFill>
                        </a:rPr>
                        <a:t>RSSNR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err="1">
                          <a:solidFill>
                            <a:schemeClr val="bg2"/>
                          </a:solidFill>
                        </a:rPr>
                        <a:t>Download</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err="1">
                          <a:solidFill>
                            <a:schemeClr val="bg2"/>
                          </a:solidFill>
                        </a:rPr>
                        <a:t>Upload</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653360274"/>
                  </a:ext>
                </a:extLst>
              </a:tr>
              <a:tr h="370840">
                <a:tc>
                  <a:txBody>
                    <a:bodyPr/>
                    <a:lstStyle/>
                    <a:p>
                      <a:pPr algn="ctr"/>
                      <a:r>
                        <a:rPr lang="id-ID" dirty="0">
                          <a:solidFill>
                            <a:schemeClr val="bg2"/>
                          </a:solidFill>
                        </a:rPr>
                        <a:t>Pangururan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id-ID" dirty="0">
                          <a:solidFill>
                            <a:schemeClr val="bg2"/>
                          </a:solidFill>
                        </a:rPr>
                        <a:t>Smartfren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30 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-77 </a:t>
                      </a:r>
                      <a:r>
                        <a:rPr lang="id-ID" dirty="0" err="1">
                          <a:solidFill>
                            <a:schemeClr val="bg2"/>
                          </a:solidFill>
                        </a:rPr>
                        <a:t>dBm</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-7 </a:t>
                      </a:r>
                      <a:r>
                        <a:rPr lang="id-ID" dirty="0" err="1">
                          <a:solidFill>
                            <a:schemeClr val="bg2"/>
                          </a:solidFill>
                        </a:rPr>
                        <a:t>dB</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24,0 </a:t>
                      </a:r>
                      <a:r>
                        <a:rPr lang="id-ID" dirty="0" err="1">
                          <a:solidFill>
                            <a:schemeClr val="bg2"/>
                          </a:solidFill>
                        </a:rPr>
                        <a:t>dB</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66,6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8,82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988028363"/>
                  </a:ext>
                </a:extLst>
              </a:tr>
              <a:tr h="370840">
                <a:tc>
                  <a:txBody>
                    <a:bodyPr/>
                    <a:lstStyle/>
                    <a:p>
                      <a:endParaRPr lang="id-ID"/>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id-ID"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50 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-100 </a:t>
                      </a:r>
                      <a:r>
                        <a:rPr lang="id-ID" dirty="0" err="1">
                          <a:solidFill>
                            <a:schemeClr val="bg2"/>
                          </a:solidFill>
                        </a:rPr>
                        <a:t>dBm</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-11 </a:t>
                      </a:r>
                      <a:r>
                        <a:rPr lang="id-ID" dirty="0" err="1">
                          <a:solidFill>
                            <a:schemeClr val="bg2"/>
                          </a:solidFill>
                        </a:rPr>
                        <a:t>dB</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20,5 </a:t>
                      </a:r>
                      <a:r>
                        <a:rPr lang="id-ID" dirty="0" err="1">
                          <a:solidFill>
                            <a:schemeClr val="bg2"/>
                          </a:solidFill>
                        </a:rPr>
                        <a:t>dB</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10,3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0,98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490659885"/>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265752" y="50871"/>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dirty="0"/>
              <a:t>PERCOBAAN </a:t>
            </a:r>
            <a:r>
              <a:rPr lang="id-ID" dirty="0">
                <a:solidFill>
                  <a:schemeClr val="bg2">
                    <a:lumMod val="50000"/>
                    <a:lumOff val="50000"/>
                  </a:schemeClr>
                </a:solidFill>
              </a:rPr>
              <a:t>SMARTFREN</a:t>
            </a:r>
            <a:endParaRPr dirty="0">
              <a:solidFill>
                <a:schemeClr val="bg2">
                  <a:lumMod val="50000"/>
                  <a:lumOff val="50000"/>
                </a:schemeClr>
              </a:solidFill>
            </a:endParaRPr>
          </a:p>
        </p:txBody>
      </p:sp>
      <p:sp>
        <p:nvSpPr>
          <p:cNvPr id="995" name="Google Shape;995;p34"/>
          <p:cNvSpPr/>
          <p:nvPr/>
        </p:nvSpPr>
        <p:spPr>
          <a:xfrm>
            <a:off x="1004976" y="4752281"/>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735783" y="4416681"/>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Gambar 3">
            <a:extLst>
              <a:ext uri="{FF2B5EF4-FFF2-40B4-BE49-F238E27FC236}">
                <a16:creationId xmlns:a16="http://schemas.microsoft.com/office/drawing/2014/main" xmlns="" id="{26DE623C-42CE-49F1-A4C8-E9098BD6B2C5}"/>
              </a:ext>
            </a:extLst>
          </p:cNvPr>
          <p:cNvPicPr>
            <a:picLocks noChangeAspect="1"/>
          </p:cNvPicPr>
          <p:nvPr/>
        </p:nvPicPr>
        <p:blipFill rotWithShape="1">
          <a:blip r:embed="rId3"/>
          <a:srcRect l="-2" t="3307" r="224" b="46889"/>
          <a:stretch/>
        </p:blipFill>
        <p:spPr>
          <a:xfrm>
            <a:off x="3894823" y="1107759"/>
            <a:ext cx="1741453" cy="1836058"/>
          </a:xfrm>
          <a:prstGeom prst="rect">
            <a:avLst/>
          </a:prstGeom>
        </p:spPr>
      </p:pic>
      <p:sp>
        <p:nvSpPr>
          <p:cNvPr id="6" name="Persegi Panjang: Sudut Lengkung 5">
            <a:extLst>
              <a:ext uri="{FF2B5EF4-FFF2-40B4-BE49-F238E27FC236}">
                <a16:creationId xmlns:a16="http://schemas.microsoft.com/office/drawing/2014/main" xmlns="" id="{5883C089-F018-40CE-89DA-5171A875A53B}"/>
              </a:ext>
            </a:extLst>
          </p:cNvPr>
          <p:cNvSpPr/>
          <p:nvPr/>
        </p:nvSpPr>
        <p:spPr>
          <a:xfrm>
            <a:off x="276982" y="853485"/>
            <a:ext cx="1594883" cy="2126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solidFill>
                  <a:schemeClr val="bg2"/>
                </a:solidFill>
              </a:rPr>
              <a:t>Jarak 30 m</a:t>
            </a:r>
          </a:p>
        </p:txBody>
      </p:sp>
      <p:pic>
        <p:nvPicPr>
          <p:cNvPr id="9" name="Gambar 8">
            <a:extLst>
              <a:ext uri="{FF2B5EF4-FFF2-40B4-BE49-F238E27FC236}">
                <a16:creationId xmlns:a16="http://schemas.microsoft.com/office/drawing/2014/main" xmlns="" id="{AB6B09EB-5734-491F-9D7D-C348693B507C}"/>
              </a:ext>
            </a:extLst>
          </p:cNvPr>
          <p:cNvPicPr>
            <a:picLocks noChangeAspect="1"/>
          </p:cNvPicPr>
          <p:nvPr/>
        </p:nvPicPr>
        <p:blipFill rotWithShape="1">
          <a:blip r:embed="rId4"/>
          <a:srcRect t="2550" r="223" b="47646"/>
          <a:stretch/>
        </p:blipFill>
        <p:spPr>
          <a:xfrm>
            <a:off x="3928294" y="3256571"/>
            <a:ext cx="1741454" cy="1836058"/>
          </a:xfrm>
          <a:prstGeom prst="rect">
            <a:avLst/>
          </a:prstGeom>
        </p:spPr>
      </p:pic>
      <p:sp>
        <p:nvSpPr>
          <p:cNvPr id="12" name="Persegi Panjang: Sudut Lengkung 11">
            <a:extLst>
              <a:ext uri="{FF2B5EF4-FFF2-40B4-BE49-F238E27FC236}">
                <a16:creationId xmlns:a16="http://schemas.microsoft.com/office/drawing/2014/main" xmlns="" id="{1C9A3B0C-8662-422B-B2C3-6D27C5A00CB8}"/>
              </a:ext>
            </a:extLst>
          </p:cNvPr>
          <p:cNvSpPr/>
          <p:nvPr/>
        </p:nvSpPr>
        <p:spPr>
          <a:xfrm>
            <a:off x="1966774" y="853485"/>
            <a:ext cx="1594883" cy="2126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solidFill>
                  <a:schemeClr val="bg2"/>
                </a:solidFill>
              </a:rPr>
              <a:t>Jarak 50 m</a:t>
            </a:r>
          </a:p>
        </p:txBody>
      </p:sp>
      <p:pic>
        <p:nvPicPr>
          <p:cNvPr id="14" name="Gambar 13">
            <a:extLst>
              <a:ext uri="{FF2B5EF4-FFF2-40B4-BE49-F238E27FC236}">
                <a16:creationId xmlns:a16="http://schemas.microsoft.com/office/drawing/2014/main" xmlns="" id="{4130CC65-6360-43EC-B0B8-BB75C7D84193}"/>
              </a:ext>
            </a:extLst>
          </p:cNvPr>
          <p:cNvPicPr>
            <a:picLocks noChangeAspect="1"/>
          </p:cNvPicPr>
          <p:nvPr/>
        </p:nvPicPr>
        <p:blipFill rotWithShape="1">
          <a:blip r:embed="rId5"/>
          <a:srcRect t="4905" r="1077" b="7605"/>
          <a:stretch/>
        </p:blipFill>
        <p:spPr>
          <a:xfrm>
            <a:off x="356175" y="1107759"/>
            <a:ext cx="1510573" cy="2820378"/>
          </a:xfrm>
          <a:prstGeom prst="rect">
            <a:avLst/>
          </a:prstGeom>
        </p:spPr>
      </p:pic>
      <p:pic>
        <p:nvPicPr>
          <p:cNvPr id="16" name="Gambar 15">
            <a:extLst>
              <a:ext uri="{FF2B5EF4-FFF2-40B4-BE49-F238E27FC236}">
                <a16:creationId xmlns:a16="http://schemas.microsoft.com/office/drawing/2014/main" xmlns="" id="{F3F0EA7D-2316-46E8-AD9A-102728FE7934}"/>
              </a:ext>
            </a:extLst>
          </p:cNvPr>
          <p:cNvPicPr>
            <a:picLocks noChangeAspect="1"/>
          </p:cNvPicPr>
          <p:nvPr/>
        </p:nvPicPr>
        <p:blipFill rotWithShape="1">
          <a:blip r:embed="rId6"/>
          <a:srcRect t="4906" r="1077" b="7606"/>
          <a:stretch/>
        </p:blipFill>
        <p:spPr>
          <a:xfrm>
            <a:off x="1979788" y="1107759"/>
            <a:ext cx="1510573" cy="2820378"/>
          </a:xfrm>
          <a:prstGeom prst="rect">
            <a:avLst/>
          </a:prstGeom>
        </p:spPr>
      </p:pic>
      <p:pic>
        <p:nvPicPr>
          <p:cNvPr id="18" name="Gambar 17">
            <a:extLst>
              <a:ext uri="{FF2B5EF4-FFF2-40B4-BE49-F238E27FC236}">
                <a16:creationId xmlns:a16="http://schemas.microsoft.com/office/drawing/2014/main" xmlns="" id="{93DAB8B4-DF98-4AFF-903F-A3569DCEAD42}"/>
              </a:ext>
            </a:extLst>
          </p:cNvPr>
          <p:cNvPicPr>
            <a:picLocks noChangeAspect="1"/>
          </p:cNvPicPr>
          <p:nvPr/>
        </p:nvPicPr>
        <p:blipFill>
          <a:blip r:embed="rId7"/>
          <a:stretch>
            <a:fillRect/>
          </a:stretch>
        </p:blipFill>
        <p:spPr>
          <a:xfrm>
            <a:off x="6023373" y="1050027"/>
            <a:ext cx="2689975" cy="3586633"/>
          </a:xfrm>
          <a:prstGeom prst="rect">
            <a:avLst/>
          </a:prstGeom>
        </p:spPr>
      </p:pic>
      <p:sp>
        <p:nvSpPr>
          <p:cNvPr id="19" name="Persegi Panjang: Sudut Lengkung 18">
            <a:extLst>
              <a:ext uri="{FF2B5EF4-FFF2-40B4-BE49-F238E27FC236}">
                <a16:creationId xmlns:a16="http://schemas.microsoft.com/office/drawing/2014/main" xmlns="" id="{516DE0C5-E86B-4178-947D-34275618B143}"/>
              </a:ext>
            </a:extLst>
          </p:cNvPr>
          <p:cNvSpPr/>
          <p:nvPr/>
        </p:nvSpPr>
        <p:spPr>
          <a:xfrm>
            <a:off x="4080737" y="841322"/>
            <a:ext cx="1369624" cy="21265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d-ID" dirty="0">
                <a:solidFill>
                  <a:schemeClr val="bg2"/>
                </a:solidFill>
              </a:rPr>
              <a:t>Jarak 30 m</a:t>
            </a:r>
          </a:p>
        </p:txBody>
      </p:sp>
      <p:sp>
        <p:nvSpPr>
          <p:cNvPr id="20" name="Persegi Panjang: Sudut Lengkung 19">
            <a:extLst>
              <a:ext uri="{FF2B5EF4-FFF2-40B4-BE49-F238E27FC236}">
                <a16:creationId xmlns:a16="http://schemas.microsoft.com/office/drawing/2014/main" xmlns="" id="{8326C6FC-F6D1-47C3-9079-849F90E1C06E}"/>
              </a:ext>
            </a:extLst>
          </p:cNvPr>
          <p:cNvSpPr/>
          <p:nvPr/>
        </p:nvSpPr>
        <p:spPr>
          <a:xfrm>
            <a:off x="4129170" y="2998489"/>
            <a:ext cx="1339702" cy="21265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d-ID" dirty="0">
                <a:solidFill>
                  <a:schemeClr val="bg2"/>
                </a:solidFill>
              </a:rPr>
              <a:t>Jarak 50 M</a:t>
            </a:r>
          </a:p>
        </p:txBody>
      </p:sp>
    </p:spTree>
    <p:extLst>
      <p:ext uri="{BB962C8B-B14F-4D97-AF65-F5344CB8AC3E}">
        <p14:creationId xmlns:p14="http://schemas.microsoft.com/office/powerpoint/2010/main" val="3920513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dirty="0"/>
              <a:t>PROVIDER WI-FI</a:t>
            </a:r>
            <a:endParaRPr dirty="0"/>
          </a:p>
        </p:txBody>
      </p:sp>
      <p:sp>
        <p:nvSpPr>
          <p:cNvPr id="1103" name="Google Shape;1103;p38"/>
          <p:cNvSpPr txBox="1">
            <a:spLocks noGrp="1"/>
          </p:cNvSpPr>
          <p:nvPr>
            <p:ph type="subTitle" idx="4294967295"/>
          </p:nvPr>
        </p:nvSpPr>
        <p:spPr>
          <a:xfrm>
            <a:off x="618825" y="1094471"/>
            <a:ext cx="5046083" cy="1477279"/>
          </a:xfrm>
          <a:prstGeom prst="rect">
            <a:avLst/>
          </a:prstGeom>
        </p:spPr>
        <p:txBody>
          <a:bodyPr spcFirstLastPara="1" wrap="square" lIns="91425" tIns="91425" rIns="91425" bIns="91425" anchor="b" anchorCtr="0">
            <a:noAutofit/>
          </a:bodyPr>
          <a:lstStyle/>
          <a:p>
            <a:pPr marL="0" lvl="0" indent="0" rtl="0">
              <a:lnSpc>
                <a:spcPct val="100000"/>
              </a:lnSpc>
              <a:spcBef>
                <a:spcPts val="0"/>
              </a:spcBef>
              <a:spcAft>
                <a:spcPts val="0"/>
              </a:spcAft>
              <a:buNone/>
            </a:pPr>
            <a:r>
              <a:rPr lang="id-ID" dirty="0"/>
              <a:t>Dengan </a:t>
            </a:r>
            <a:r>
              <a:rPr lang="id-ID" dirty="0" err="1"/>
              <a:t>provider</a:t>
            </a:r>
            <a:r>
              <a:rPr lang="id-ID" dirty="0"/>
              <a:t> WI-FI Telkomsel kami menguji coba di Sumatera Utara daerah Pangururan. Sehingga di dapat hasil percobaan pada tabel terlampir berikut.</a:t>
            </a:r>
          </a:p>
          <a:p>
            <a:pPr marL="0" lvl="0" indent="0" rtl="0">
              <a:lnSpc>
                <a:spcPct val="100000"/>
              </a:lnSpc>
              <a:spcBef>
                <a:spcPts val="0"/>
              </a:spcBef>
              <a:spcAft>
                <a:spcPts val="0"/>
              </a:spcAft>
              <a:buNone/>
            </a:pPr>
            <a:endParaRPr sz="1400" dirty="0"/>
          </a:p>
        </p:txBody>
      </p:sp>
      <p:graphicFrame>
        <p:nvGraphicFramePr>
          <p:cNvPr id="2" name="Tabel 1">
            <a:extLst>
              <a:ext uri="{FF2B5EF4-FFF2-40B4-BE49-F238E27FC236}">
                <a16:creationId xmlns:a16="http://schemas.microsoft.com/office/drawing/2014/main" xmlns="" id="{9BCE5DB7-C5E5-4DDF-B5B9-EF4CDED2B71C}"/>
              </a:ext>
            </a:extLst>
          </p:cNvPr>
          <p:cNvGraphicFramePr>
            <a:graphicFrameLocks noGrp="1"/>
          </p:cNvGraphicFramePr>
          <p:nvPr>
            <p:extLst>
              <p:ext uri="{D42A27DB-BD31-4B8C-83A1-F6EECF244321}">
                <p14:modId xmlns:p14="http://schemas.microsoft.com/office/powerpoint/2010/main" val="165606555"/>
              </p:ext>
            </p:extLst>
          </p:nvPr>
        </p:nvGraphicFramePr>
        <p:xfrm>
          <a:off x="552893" y="2571750"/>
          <a:ext cx="7827902" cy="1112520"/>
        </p:xfrm>
        <a:graphic>
          <a:graphicData uri="http://schemas.openxmlformats.org/drawingml/2006/table">
            <a:tbl>
              <a:tblPr firstRow="1" bandRow="1">
                <a:tableStyleId>{793D81CF-94F2-401A-BA57-92F5A7B2D0C5}</a:tableStyleId>
              </a:tblPr>
              <a:tblGrid>
                <a:gridCol w="1137684">
                  <a:extLst>
                    <a:ext uri="{9D8B030D-6E8A-4147-A177-3AD203B41FA5}">
                      <a16:colId xmlns:a16="http://schemas.microsoft.com/office/drawing/2014/main" xmlns="" val="1868754386"/>
                    </a:ext>
                  </a:extLst>
                </a:gridCol>
                <a:gridCol w="882502">
                  <a:extLst>
                    <a:ext uri="{9D8B030D-6E8A-4147-A177-3AD203B41FA5}">
                      <a16:colId xmlns:a16="http://schemas.microsoft.com/office/drawing/2014/main" xmlns="" val="1490301344"/>
                    </a:ext>
                  </a:extLst>
                </a:gridCol>
                <a:gridCol w="733647">
                  <a:extLst>
                    <a:ext uri="{9D8B030D-6E8A-4147-A177-3AD203B41FA5}">
                      <a16:colId xmlns:a16="http://schemas.microsoft.com/office/drawing/2014/main" xmlns="" val="3096264476"/>
                    </a:ext>
                  </a:extLst>
                </a:gridCol>
                <a:gridCol w="935665">
                  <a:extLst>
                    <a:ext uri="{9D8B030D-6E8A-4147-A177-3AD203B41FA5}">
                      <a16:colId xmlns:a16="http://schemas.microsoft.com/office/drawing/2014/main" xmlns="" val="629352234"/>
                    </a:ext>
                  </a:extLst>
                </a:gridCol>
                <a:gridCol w="893135">
                  <a:extLst>
                    <a:ext uri="{9D8B030D-6E8A-4147-A177-3AD203B41FA5}">
                      <a16:colId xmlns:a16="http://schemas.microsoft.com/office/drawing/2014/main" xmlns="" val="3218841891"/>
                    </a:ext>
                  </a:extLst>
                </a:gridCol>
                <a:gridCol w="1095153">
                  <a:extLst>
                    <a:ext uri="{9D8B030D-6E8A-4147-A177-3AD203B41FA5}">
                      <a16:colId xmlns:a16="http://schemas.microsoft.com/office/drawing/2014/main" xmlns="" val="3536429460"/>
                    </a:ext>
                  </a:extLst>
                </a:gridCol>
                <a:gridCol w="1052623">
                  <a:extLst>
                    <a:ext uri="{9D8B030D-6E8A-4147-A177-3AD203B41FA5}">
                      <a16:colId xmlns:a16="http://schemas.microsoft.com/office/drawing/2014/main" xmlns="" val="1122609381"/>
                    </a:ext>
                  </a:extLst>
                </a:gridCol>
                <a:gridCol w="1097493">
                  <a:extLst>
                    <a:ext uri="{9D8B030D-6E8A-4147-A177-3AD203B41FA5}">
                      <a16:colId xmlns:a16="http://schemas.microsoft.com/office/drawing/2014/main" xmlns="" val="2021236697"/>
                    </a:ext>
                  </a:extLst>
                </a:gridCol>
              </a:tblGrid>
              <a:tr h="370840">
                <a:tc>
                  <a:txBody>
                    <a:bodyPr/>
                    <a:lstStyle/>
                    <a:p>
                      <a:pPr algn="ctr"/>
                      <a:r>
                        <a:rPr lang="id-ID" b="0" dirty="0">
                          <a:solidFill>
                            <a:schemeClr val="bg2"/>
                          </a:solidFill>
                        </a:rPr>
                        <a:t>Area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err="1">
                          <a:solidFill>
                            <a:schemeClr val="bg2"/>
                          </a:solidFill>
                        </a:rPr>
                        <a:t>Provider</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a:solidFill>
                            <a:schemeClr val="bg2"/>
                          </a:solidFill>
                        </a:rPr>
                        <a:t>Jarak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a:solidFill>
                            <a:schemeClr val="bg2"/>
                          </a:solidFill>
                        </a:rPr>
                        <a:t>RSSI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err="1">
                          <a:solidFill>
                            <a:schemeClr val="bg2"/>
                          </a:solidFill>
                        </a:rPr>
                        <a:t>Chanel</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a:solidFill>
                            <a:schemeClr val="bg2"/>
                          </a:solidFill>
                        </a:rPr>
                        <a:t>Link(</a:t>
                      </a:r>
                      <a:r>
                        <a:rPr lang="id-ID" b="0" dirty="0" err="1">
                          <a:solidFill>
                            <a:schemeClr val="bg2"/>
                          </a:solidFill>
                        </a:rPr>
                        <a:t>mbps</a:t>
                      </a:r>
                      <a:r>
                        <a:rPr lang="id-ID" b="0" dirty="0">
                          <a:solidFill>
                            <a:schemeClr val="bg2"/>
                          </a:solidFill>
                        </a:rPr>
                        <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err="1">
                          <a:solidFill>
                            <a:schemeClr val="bg2"/>
                          </a:solidFill>
                        </a:rPr>
                        <a:t>Download</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err="1">
                          <a:solidFill>
                            <a:schemeClr val="bg2"/>
                          </a:solidFill>
                        </a:rPr>
                        <a:t>Upload</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321606092"/>
                  </a:ext>
                </a:extLst>
              </a:tr>
              <a:tr h="370840">
                <a:tc>
                  <a:txBody>
                    <a:bodyPr/>
                    <a:lstStyle/>
                    <a:p>
                      <a:pPr algn="ctr"/>
                      <a:r>
                        <a:rPr lang="id-ID" dirty="0">
                          <a:solidFill>
                            <a:schemeClr val="bg2"/>
                          </a:solidFill>
                        </a:rPr>
                        <a:t>Pangururan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WI-FI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10 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-77 </a:t>
                      </a:r>
                      <a:r>
                        <a:rPr lang="id-ID" dirty="0" err="1">
                          <a:solidFill>
                            <a:schemeClr val="bg2"/>
                          </a:solidFill>
                        </a:rPr>
                        <a:t>dBm</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52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10,3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1,89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832335915"/>
                  </a:ext>
                </a:extLst>
              </a:tr>
              <a:tr h="370840">
                <a:tc>
                  <a:txBody>
                    <a:bodyPr/>
                    <a:lstStyle/>
                    <a:p>
                      <a:endParaRPr lang="id-ID"/>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id-ID"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15 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-80 </a:t>
                      </a:r>
                      <a:r>
                        <a:rPr lang="id-ID" dirty="0" err="1">
                          <a:solidFill>
                            <a:schemeClr val="bg2"/>
                          </a:solidFill>
                        </a:rPr>
                        <a:t>dBm</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39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4,68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solidFill>
                            <a:schemeClr val="bg2"/>
                          </a:solidFill>
                        </a:rPr>
                        <a:t>1,92 </a:t>
                      </a:r>
                      <a:r>
                        <a:rPr lang="id-ID" dirty="0" err="1">
                          <a:solidFill>
                            <a:schemeClr val="bg2"/>
                          </a:solidFill>
                        </a:rPr>
                        <a:t>mbps</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731576699"/>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261373" y="47900"/>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dirty="0"/>
              <a:t>PERCOBAAN </a:t>
            </a:r>
            <a:r>
              <a:rPr lang="id-ID" dirty="0">
                <a:solidFill>
                  <a:schemeClr val="bg2">
                    <a:lumMod val="50000"/>
                    <a:lumOff val="50000"/>
                  </a:schemeClr>
                </a:solidFill>
              </a:rPr>
              <a:t>WI-FI</a:t>
            </a:r>
            <a:endParaRPr dirty="0">
              <a:solidFill>
                <a:schemeClr val="bg2">
                  <a:lumMod val="50000"/>
                  <a:lumOff val="50000"/>
                </a:schemeClr>
              </a:solidFill>
            </a:endParaRPr>
          </a:p>
        </p:txBody>
      </p:sp>
      <p:sp>
        <p:nvSpPr>
          <p:cNvPr id="995" name="Google Shape;995;p34"/>
          <p:cNvSpPr/>
          <p:nvPr/>
        </p:nvSpPr>
        <p:spPr>
          <a:xfrm>
            <a:off x="1004976" y="4752281"/>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735783" y="4416681"/>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Gambar 3">
            <a:extLst>
              <a:ext uri="{FF2B5EF4-FFF2-40B4-BE49-F238E27FC236}">
                <a16:creationId xmlns:a16="http://schemas.microsoft.com/office/drawing/2014/main" xmlns="" id="{4F5F25B5-49BE-4B5C-BB36-3BEB11A2DFB8}"/>
              </a:ext>
            </a:extLst>
          </p:cNvPr>
          <p:cNvPicPr>
            <a:picLocks noChangeAspect="1"/>
          </p:cNvPicPr>
          <p:nvPr/>
        </p:nvPicPr>
        <p:blipFill rotWithShape="1">
          <a:blip r:embed="rId3"/>
          <a:srcRect t="56453" r="1644" b="18311"/>
          <a:stretch/>
        </p:blipFill>
        <p:spPr>
          <a:xfrm>
            <a:off x="150990" y="968468"/>
            <a:ext cx="3396529" cy="1840732"/>
          </a:xfrm>
          <a:prstGeom prst="rect">
            <a:avLst/>
          </a:prstGeom>
        </p:spPr>
      </p:pic>
      <p:sp>
        <p:nvSpPr>
          <p:cNvPr id="6" name="Persegi Panjang: Sudut Lengkung 5">
            <a:extLst>
              <a:ext uri="{FF2B5EF4-FFF2-40B4-BE49-F238E27FC236}">
                <a16:creationId xmlns:a16="http://schemas.microsoft.com/office/drawing/2014/main" xmlns="" id="{4F29F75C-46FE-4E5B-9712-F40554ACC91D}"/>
              </a:ext>
            </a:extLst>
          </p:cNvPr>
          <p:cNvSpPr/>
          <p:nvPr/>
        </p:nvSpPr>
        <p:spPr>
          <a:xfrm>
            <a:off x="981547" y="767684"/>
            <a:ext cx="1806997" cy="17699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d-ID" dirty="0">
                <a:solidFill>
                  <a:schemeClr val="bg2"/>
                </a:solidFill>
              </a:rPr>
              <a:t>Jarak 15 m</a:t>
            </a:r>
          </a:p>
        </p:txBody>
      </p:sp>
      <p:pic>
        <p:nvPicPr>
          <p:cNvPr id="9" name="Gambar 8">
            <a:extLst>
              <a:ext uri="{FF2B5EF4-FFF2-40B4-BE49-F238E27FC236}">
                <a16:creationId xmlns:a16="http://schemas.microsoft.com/office/drawing/2014/main" xmlns="" id="{CBD1B3A2-438D-4366-AE93-0D26CD433A31}"/>
              </a:ext>
            </a:extLst>
          </p:cNvPr>
          <p:cNvPicPr>
            <a:picLocks noChangeAspect="1"/>
          </p:cNvPicPr>
          <p:nvPr/>
        </p:nvPicPr>
        <p:blipFill rotWithShape="1">
          <a:blip r:embed="rId4"/>
          <a:srcRect l="223" t="56404" r="1534" b="19317"/>
          <a:stretch/>
        </p:blipFill>
        <p:spPr>
          <a:xfrm>
            <a:off x="150990" y="3254666"/>
            <a:ext cx="3396529" cy="1773058"/>
          </a:xfrm>
          <a:prstGeom prst="rect">
            <a:avLst/>
          </a:prstGeom>
        </p:spPr>
      </p:pic>
      <p:sp>
        <p:nvSpPr>
          <p:cNvPr id="10" name="Persegi Panjang: Sudut Lengkung 9">
            <a:extLst>
              <a:ext uri="{FF2B5EF4-FFF2-40B4-BE49-F238E27FC236}">
                <a16:creationId xmlns:a16="http://schemas.microsoft.com/office/drawing/2014/main" xmlns="" id="{D61047D4-D6DF-4581-8222-D5831C3BE8C0}"/>
              </a:ext>
            </a:extLst>
          </p:cNvPr>
          <p:cNvSpPr/>
          <p:nvPr/>
        </p:nvSpPr>
        <p:spPr>
          <a:xfrm>
            <a:off x="981547" y="3009984"/>
            <a:ext cx="1806997" cy="216278"/>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id-ID" dirty="0">
                <a:solidFill>
                  <a:schemeClr val="bg2"/>
                </a:solidFill>
              </a:rPr>
              <a:t>Jarak 10 m</a:t>
            </a:r>
          </a:p>
        </p:txBody>
      </p:sp>
      <p:pic>
        <p:nvPicPr>
          <p:cNvPr id="12" name="Gambar 11">
            <a:extLst>
              <a:ext uri="{FF2B5EF4-FFF2-40B4-BE49-F238E27FC236}">
                <a16:creationId xmlns:a16="http://schemas.microsoft.com/office/drawing/2014/main" xmlns="" id="{654B7438-1389-440C-A257-4771B3756248}"/>
              </a:ext>
            </a:extLst>
          </p:cNvPr>
          <p:cNvPicPr>
            <a:picLocks noChangeAspect="1"/>
          </p:cNvPicPr>
          <p:nvPr/>
        </p:nvPicPr>
        <p:blipFill rotWithShape="1">
          <a:blip r:embed="rId5"/>
          <a:srcRect t="2251" r="1559" b="7606"/>
          <a:stretch/>
        </p:blipFill>
        <p:spPr>
          <a:xfrm>
            <a:off x="3790757" y="2269792"/>
            <a:ext cx="1426647" cy="2757932"/>
          </a:xfrm>
          <a:prstGeom prst="rect">
            <a:avLst/>
          </a:prstGeom>
        </p:spPr>
      </p:pic>
      <p:pic>
        <p:nvPicPr>
          <p:cNvPr id="14" name="Gambar 13">
            <a:extLst>
              <a:ext uri="{FF2B5EF4-FFF2-40B4-BE49-F238E27FC236}">
                <a16:creationId xmlns:a16="http://schemas.microsoft.com/office/drawing/2014/main" xmlns="" id="{B1EB09AE-AACF-4245-A9A4-7F02F22AA4EF}"/>
              </a:ext>
            </a:extLst>
          </p:cNvPr>
          <p:cNvPicPr>
            <a:picLocks noChangeAspect="1"/>
          </p:cNvPicPr>
          <p:nvPr/>
        </p:nvPicPr>
        <p:blipFill rotWithShape="1">
          <a:blip r:embed="rId6"/>
          <a:srcRect t="4134" r="3304" b="7606"/>
          <a:stretch/>
        </p:blipFill>
        <p:spPr>
          <a:xfrm>
            <a:off x="5386214" y="2269793"/>
            <a:ext cx="1431254" cy="2757932"/>
          </a:xfrm>
          <a:prstGeom prst="rect">
            <a:avLst/>
          </a:prstGeom>
        </p:spPr>
      </p:pic>
      <p:sp>
        <p:nvSpPr>
          <p:cNvPr id="17" name="Persegi Panjang: Sudut Lengkung 16">
            <a:extLst>
              <a:ext uri="{FF2B5EF4-FFF2-40B4-BE49-F238E27FC236}">
                <a16:creationId xmlns:a16="http://schemas.microsoft.com/office/drawing/2014/main" xmlns="" id="{48587A7E-BE28-46AE-A6CB-17F9640EEB19}"/>
              </a:ext>
            </a:extLst>
          </p:cNvPr>
          <p:cNvSpPr/>
          <p:nvPr/>
        </p:nvSpPr>
        <p:spPr>
          <a:xfrm>
            <a:off x="3929937" y="1972339"/>
            <a:ext cx="1148286" cy="2017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solidFill>
                  <a:schemeClr val="bg2"/>
                </a:solidFill>
              </a:rPr>
              <a:t>Jarak 10 m</a:t>
            </a:r>
          </a:p>
        </p:txBody>
      </p:sp>
      <p:sp>
        <p:nvSpPr>
          <p:cNvPr id="18" name="Persegi Panjang: Sudut Lengkung 17">
            <a:extLst>
              <a:ext uri="{FF2B5EF4-FFF2-40B4-BE49-F238E27FC236}">
                <a16:creationId xmlns:a16="http://schemas.microsoft.com/office/drawing/2014/main" xmlns="" id="{345D053A-8999-491F-8676-47BDA7BA9749}"/>
              </a:ext>
            </a:extLst>
          </p:cNvPr>
          <p:cNvSpPr/>
          <p:nvPr/>
        </p:nvSpPr>
        <p:spPr>
          <a:xfrm>
            <a:off x="5562608" y="1972339"/>
            <a:ext cx="1148287" cy="2017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a:solidFill>
                  <a:schemeClr val="bg2"/>
                </a:solidFill>
              </a:rPr>
              <a:t>Jarak 15 m</a:t>
            </a:r>
          </a:p>
        </p:txBody>
      </p:sp>
    </p:spTree>
    <p:extLst>
      <p:ext uri="{BB962C8B-B14F-4D97-AF65-F5344CB8AC3E}">
        <p14:creationId xmlns:p14="http://schemas.microsoft.com/office/powerpoint/2010/main" val="1561024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22" name="Google Shape;1122;p39"/>
          <p:cNvSpPr txBox="1">
            <a:spLocks noGrp="1"/>
          </p:cNvSpPr>
          <p:nvPr>
            <p:ph type="ctrTitle" idx="4"/>
          </p:nvPr>
        </p:nvSpPr>
        <p:spPr>
          <a:xfrm>
            <a:off x="618824" y="569680"/>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3000" dirty="0">
                <a:solidFill>
                  <a:schemeClr val="accent5"/>
                </a:solidFill>
              </a:rPr>
              <a:t>ANALISIS </a:t>
            </a:r>
            <a:r>
              <a:rPr lang="id-ID" sz="3000" dirty="0">
                <a:solidFill>
                  <a:schemeClr val="tx2">
                    <a:lumMod val="90000"/>
                  </a:schemeClr>
                </a:solidFill>
              </a:rPr>
              <a:t>UMUM</a:t>
            </a:r>
            <a:endParaRPr sz="3000" dirty="0">
              <a:solidFill>
                <a:schemeClr val="accent5"/>
              </a:solidFill>
            </a:endParaRPr>
          </a:p>
        </p:txBody>
      </p:sp>
      <p:sp>
        <p:nvSpPr>
          <p:cNvPr id="1124" name="Google Shape;1124;p39"/>
          <p:cNvSpPr txBox="1">
            <a:spLocks noGrp="1"/>
          </p:cNvSpPr>
          <p:nvPr>
            <p:ph type="subTitle" idx="1"/>
          </p:nvPr>
        </p:nvSpPr>
        <p:spPr>
          <a:xfrm>
            <a:off x="618824" y="1268407"/>
            <a:ext cx="7419389" cy="301651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Berdasarkan uji coba yang telah kami lakukan, analisis yang didapatkan dari beberapa </a:t>
            </a:r>
            <a:r>
              <a:rPr lang="id-ID" dirty="0" err="1"/>
              <a:t>provider</a:t>
            </a:r>
            <a:r>
              <a:rPr lang="id-ID" dirty="0"/>
              <a:t> yang berbeda yaitu </a:t>
            </a:r>
            <a:r>
              <a:rPr lang="id-ID" dirty="0" err="1"/>
              <a:t>diluar</a:t>
            </a:r>
            <a:r>
              <a:rPr lang="id-ID" dirty="0"/>
              <a:t> dugaan ternyata data yang kami dapatkan termasuk </a:t>
            </a:r>
            <a:r>
              <a:rPr lang="id-ID" dirty="0" err="1"/>
              <a:t>kedalam</a:t>
            </a:r>
            <a:r>
              <a:rPr lang="id-ID" dirty="0"/>
              <a:t> kategori yang rata-rata cukup baik dan itu juga disebabkan karena jarak antara </a:t>
            </a:r>
            <a:r>
              <a:rPr lang="id-ID" dirty="0" err="1"/>
              <a:t>user</a:t>
            </a:r>
            <a:r>
              <a:rPr lang="id-ID" dirty="0"/>
              <a:t> dengan </a:t>
            </a:r>
            <a:r>
              <a:rPr lang="id-ID" dirty="0" err="1"/>
              <a:t>tower</a:t>
            </a:r>
            <a:r>
              <a:rPr lang="id-ID" dirty="0"/>
              <a:t> yang tidak terlalu jauh sehingga didapat hasil yang baik. Serta tidak ditemukan gangguan pada jaringan seperti faktor penghalang dan cuaca yang buruk. Dilakukan percobaan pada tempat terbuka. Dalam pengujian dapat kami tarik kesimpulan semakin dekat jarak </a:t>
            </a:r>
            <a:r>
              <a:rPr lang="id-ID" dirty="0" err="1"/>
              <a:t>user</a:t>
            </a:r>
            <a:r>
              <a:rPr lang="id-ID" dirty="0"/>
              <a:t> dengan </a:t>
            </a:r>
            <a:r>
              <a:rPr lang="id-ID" dirty="0" err="1"/>
              <a:t>tower</a:t>
            </a:r>
            <a:r>
              <a:rPr lang="id-ID" dirty="0"/>
              <a:t> akan semakin baik pula jaringan yang diperoleh. Namun jika </a:t>
            </a:r>
            <a:r>
              <a:rPr lang="id-ID" dirty="0" err="1"/>
              <a:t>user</a:t>
            </a:r>
            <a:r>
              <a:rPr lang="id-ID" dirty="0"/>
              <a:t> berada di antara dua </a:t>
            </a:r>
            <a:r>
              <a:rPr lang="id-ID" dirty="0" err="1"/>
              <a:t>tower</a:t>
            </a:r>
            <a:r>
              <a:rPr lang="id-ID" dirty="0"/>
              <a:t> yang berdekatan maka </a:t>
            </a:r>
            <a:r>
              <a:rPr lang="id-ID" dirty="0" err="1"/>
              <a:t>user</a:t>
            </a:r>
            <a:r>
              <a:rPr lang="id-ID" dirty="0"/>
              <a:t> akan mengalami </a:t>
            </a:r>
            <a:r>
              <a:rPr lang="id-ID" dirty="0" err="1"/>
              <a:t>interfrensi</a:t>
            </a:r>
            <a:r>
              <a:rPr lang="id-ID" dirty="0"/>
              <a:t> jaringan yang di dapat dari </a:t>
            </a:r>
            <a:r>
              <a:rPr lang="id-ID" dirty="0" err="1"/>
              <a:t>tower</a:t>
            </a:r>
            <a:r>
              <a:rPr lang="id-ID" dirty="0"/>
              <a:t> yang tidak </a:t>
            </a:r>
            <a:r>
              <a:rPr lang="id-ID" dirty="0" err="1"/>
              <a:t>se-provider</a:t>
            </a:r>
            <a:r>
              <a:rPr lang="id-ID" dirty="0"/>
              <a:t>, </a:t>
            </a:r>
            <a:r>
              <a:rPr lang="id-ID" dirty="0" err="1"/>
              <a:t>user</a:t>
            </a:r>
            <a:r>
              <a:rPr lang="id-ID" dirty="0"/>
              <a:t> juga bisa mengalami gangguan dari </a:t>
            </a:r>
            <a:r>
              <a:rPr lang="id-ID" dirty="0" err="1"/>
              <a:t>noise</a:t>
            </a:r>
            <a:r>
              <a:rPr lang="id-ID" dirty="0"/>
              <a:t> yang diberikan oleh </a:t>
            </a:r>
            <a:r>
              <a:rPr lang="id-ID" dirty="0" err="1"/>
              <a:t>tower</a:t>
            </a:r>
            <a:r>
              <a:rPr lang="id-ID" dirty="0"/>
              <a:t> yang data mengganggu sinyal utama yang diberikan oleh </a:t>
            </a:r>
            <a:r>
              <a:rPr lang="id-ID" dirty="0" err="1"/>
              <a:t>tower</a:t>
            </a:r>
            <a:r>
              <a:rPr lang="id-ID" dirty="0"/>
              <a:t>. </a:t>
            </a:r>
            <a:endParaRPr dirty="0"/>
          </a:p>
        </p:txBody>
      </p:sp>
      <p:sp>
        <p:nvSpPr>
          <p:cNvPr id="1127" name="Google Shape;1127;p39"/>
          <p:cNvSpPr/>
          <p:nvPr/>
        </p:nvSpPr>
        <p:spPr>
          <a:xfrm>
            <a:off x="8702750" y="15967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889692" y="651052"/>
            <a:ext cx="361173" cy="33842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22" name="Google Shape;1122;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3000" dirty="0">
                <a:solidFill>
                  <a:schemeClr val="accent5"/>
                </a:solidFill>
              </a:rPr>
              <a:t>ANALISIS </a:t>
            </a:r>
            <a:r>
              <a:rPr lang="id-ID" sz="3000" dirty="0">
                <a:solidFill>
                  <a:schemeClr val="tx2">
                    <a:lumMod val="90000"/>
                  </a:schemeClr>
                </a:solidFill>
              </a:rPr>
              <a:t>JARAK</a:t>
            </a:r>
            <a:endParaRPr sz="3000" dirty="0">
              <a:solidFill>
                <a:schemeClr val="accent5"/>
              </a:solidFill>
            </a:endParaRPr>
          </a:p>
        </p:txBody>
      </p:sp>
      <p:sp>
        <p:nvSpPr>
          <p:cNvPr id="1124" name="Google Shape;1124;p39"/>
          <p:cNvSpPr txBox="1">
            <a:spLocks noGrp="1"/>
          </p:cNvSpPr>
          <p:nvPr>
            <p:ph type="subTitle" idx="1"/>
          </p:nvPr>
        </p:nvSpPr>
        <p:spPr>
          <a:xfrm>
            <a:off x="618825" y="1268407"/>
            <a:ext cx="6366766" cy="30932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Pada percobaan dengan salah satu </a:t>
            </a:r>
            <a:r>
              <a:rPr lang="id-ID" dirty="0" err="1"/>
              <a:t>Provider</a:t>
            </a:r>
            <a:r>
              <a:rPr lang="id-ID" dirty="0"/>
              <a:t> yaitu SMARTFREN dapat kami analisis pada percobaan pertama berjarak 30 m RSRP sangat baik, </a:t>
            </a:r>
            <a:r>
              <a:rPr lang="id-ID" dirty="0" err="1"/>
              <a:t>kecepata</a:t>
            </a:r>
            <a:r>
              <a:rPr lang="id-ID" dirty="0"/>
              <a:t> </a:t>
            </a:r>
            <a:r>
              <a:rPr lang="id-ID" dirty="0" err="1"/>
              <a:t>download</a:t>
            </a:r>
            <a:r>
              <a:rPr lang="id-ID" dirty="0"/>
              <a:t> &amp; </a:t>
            </a:r>
            <a:r>
              <a:rPr lang="id-ID" dirty="0" err="1"/>
              <a:t>upload</a:t>
            </a:r>
            <a:r>
              <a:rPr lang="id-ID" dirty="0"/>
              <a:t> juga cepat di bandingkan dengan percobaan kedua yang berjarak 50 m RSRP Normal, kecepatan </a:t>
            </a:r>
            <a:r>
              <a:rPr lang="id-ID" dirty="0" err="1"/>
              <a:t>download</a:t>
            </a:r>
            <a:r>
              <a:rPr lang="id-ID" dirty="0"/>
              <a:t> &amp; </a:t>
            </a:r>
            <a:r>
              <a:rPr lang="id-ID" dirty="0" err="1"/>
              <a:t>upload</a:t>
            </a:r>
            <a:r>
              <a:rPr lang="id-ID" dirty="0"/>
              <a:t> sangat jauh sekali dibandingkan jarak 30 m sehingga kurang baik. Jadi dapat kami simpulkan jarak antara </a:t>
            </a:r>
            <a:r>
              <a:rPr lang="id-ID" dirty="0" err="1"/>
              <a:t>user</a:t>
            </a:r>
            <a:r>
              <a:rPr lang="id-ID" dirty="0"/>
              <a:t> dan </a:t>
            </a:r>
            <a:r>
              <a:rPr lang="id-ID" dirty="0" err="1"/>
              <a:t>tower</a:t>
            </a:r>
            <a:r>
              <a:rPr lang="id-ID" dirty="0"/>
              <a:t> benar-benar berpengaruh pada kecepatan dan kualitas internet.</a:t>
            </a:r>
            <a:endParaRPr dirty="0"/>
          </a:p>
        </p:txBody>
      </p:sp>
      <p:sp>
        <p:nvSpPr>
          <p:cNvPr id="1127" name="Google Shape;1127;p39"/>
          <p:cNvSpPr/>
          <p:nvPr/>
        </p:nvSpPr>
        <p:spPr>
          <a:xfrm>
            <a:off x="909250" y="4361642"/>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889692" y="651052"/>
            <a:ext cx="361173" cy="33842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638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a:t>THANK</a:t>
            </a:r>
            <a:br>
              <a:rPr lang="id-ID" dirty="0"/>
            </a:br>
            <a:r>
              <a:rPr lang="id-ID" dirty="0">
                <a:solidFill>
                  <a:schemeClr val="accent3"/>
                </a:solidFill>
              </a:rPr>
              <a:t>YOU</a:t>
            </a:r>
            <a:endParaRPr dirty="0">
              <a:solidFill>
                <a:schemeClr val="accent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1828801" y="744165"/>
            <a:ext cx="5683442" cy="6012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dirty="0"/>
              <a:t>Analisis Base </a:t>
            </a:r>
            <a:r>
              <a:rPr lang="id-ID" dirty="0" err="1"/>
              <a:t>Transceiver</a:t>
            </a:r>
            <a:r>
              <a:rPr lang="id-ID" dirty="0"/>
              <a:t> </a:t>
            </a:r>
            <a:r>
              <a:rPr lang="id-ID" dirty="0" err="1"/>
              <a:t>Station</a:t>
            </a:r>
            <a:r>
              <a:rPr lang="id-ID" dirty="0"/>
              <a:t> (BTS)</a:t>
            </a:r>
            <a:endParaRPr dirty="0"/>
          </a:p>
        </p:txBody>
      </p:sp>
      <p:sp>
        <p:nvSpPr>
          <p:cNvPr id="1134" name="Google Shape;1134;p40"/>
          <p:cNvSpPr txBox="1">
            <a:spLocks noGrp="1"/>
          </p:cNvSpPr>
          <p:nvPr>
            <p:ph type="subTitle" idx="1"/>
          </p:nvPr>
        </p:nvSpPr>
        <p:spPr>
          <a:xfrm>
            <a:off x="2218100" y="1345434"/>
            <a:ext cx="5375624" cy="281915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id-ID" dirty="0"/>
          </a:p>
          <a:p>
            <a:pPr marL="342900" lvl="0" algn="l" rtl="0">
              <a:spcBef>
                <a:spcPts val="0"/>
              </a:spcBef>
              <a:spcAft>
                <a:spcPts val="0"/>
              </a:spcAft>
              <a:buFont typeface="+mj-lt"/>
              <a:buAutoNum type="arabicPeriod"/>
            </a:pPr>
            <a:endParaRPr lang="id-ID" sz="1400" dirty="0">
              <a:latin typeface="Franklin Gothic Book" panose="020B0503020102020204" pitchFamily="34" charset="0"/>
            </a:endParaRPr>
          </a:p>
          <a:p>
            <a:pPr marL="0" lvl="0" indent="0" algn="l" rtl="0">
              <a:spcBef>
                <a:spcPts val="0"/>
              </a:spcBef>
              <a:spcAft>
                <a:spcPts val="0"/>
              </a:spcAft>
              <a:buNone/>
            </a:pPr>
            <a:endParaRPr lang="id-ID" dirty="0"/>
          </a:p>
          <a:p>
            <a:pPr marL="0" lvl="0" indent="0" algn="ctr" rtl="0">
              <a:spcBef>
                <a:spcPts val="0"/>
              </a:spcBef>
              <a:spcAft>
                <a:spcPts val="0"/>
              </a:spcAft>
              <a:buNone/>
            </a:pPr>
            <a:endParaRPr lang="id-ID" dirty="0"/>
          </a:p>
          <a:p>
            <a:pPr marL="0" lvl="0" indent="0" algn="ctr" rtl="0">
              <a:spcBef>
                <a:spcPts val="0"/>
              </a:spcBef>
              <a:spcAft>
                <a:spcPts val="0"/>
              </a:spcAft>
              <a:buNone/>
            </a:pPr>
            <a:endParaRPr lang="id-ID" dirty="0"/>
          </a:p>
          <a:p>
            <a:pPr marL="0" lvl="0" indent="0" algn="ctr" rtl="0">
              <a:spcBef>
                <a:spcPts val="0"/>
              </a:spcBef>
              <a:spcAft>
                <a:spcPts val="0"/>
              </a:spcAft>
              <a:buNone/>
            </a:pPr>
            <a:endParaRPr lang="id-ID" dirty="0"/>
          </a:p>
          <a:p>
            <a:pPr marL="0" lvl="0" indent="0" algn="l" rtl="0">
              <a:spcBef>
                <a:spcPts val="0"/>
              </a:spcBef>
              <a:spcAft>
                <a:spcPts val="0"/>
              </a:spcAft>
              <a:buNone/>
            </a:pPr>
            <a:r>
              <a:rPr lang="id-ID" dirty="0">
                <a:solidFill>
                  <a:schemeClr val="bg1"/>
                </a:solidFill>
                <a:latin typeface="Arial Narrow" panose="020B0606020202030204" pitchFamily="34" charset="0"/>
              </a:rPr>
              <a:t>Dosen Pengampu : Adi Hermansyah. S.KOM., M.T.</a:t>
            </a:r>
          </a:p>
          <a:p>
            <a:pPr marL="0" lvl="0" indent="0" algn="l" rtl="0">
              <a:lnSpc>
                <a:spcPct val="150000"/>
              </a:lnSpc>
              <a:spcBef>
                <a:spcPts val="0"/>
              </a:spcBef>
              <a:spcAft>
                <a:spcPts val="0"/>
              </a:spcAft>
              <a:buNone/>
            </a:pPr>
            <a:r>
              <a:rPr lang="id-ID" b="1" u="sng" dirty="0">
                <a:solidFill>
                  <a:schemeClr val="bg1"/>
                </a:solidFill>
              </a:rPr>
              <a:t>Kelompok 5</a:t>
            </a:r>
          </a:p>
          <a:p>
            <a:pPr marL="0" lvl="0" indent="0" algn="l" rtl="0">
              <a:lnSpc>
                <a:spcPct val="150000"/>
              </a:lnSpc>
              <a:spcBef>
                <a:spcPts val="0"/>
              </a:spcBef>
              <a:spcAft>
                <a:spcPts val="0"/>
              </a:spcAft>
              <a:buNone/>
            </a:pPr>
            <a:r>
              <a:rPr lang="id-ID" sz="1600" dirty="0">
                <a:latin typeface="Maiandra GD" panose="020E0502030308020204" pitchFamily="34" charset="0"/>
              </a:rPr>
              <a:t>SK1A INDRALAYA</a:t>
            </a:r>
          </a:p>
          <a:p>
            <a:pPr marL="0" lvl="0" indent="0" algn="l" rtl="0">
              <a:spcBef>
                <a:spcPts val="0"/>
              </a:spcBef>
              <a:spcAft>
                <a:spcPts val="0"/>
              </a:spcAft>
              <a:buNone/>
            </a:pPr>
            <a:r>
              <a:rPr lang="id-ID" sz="1400" dirty="0">
                <a:latin typeface="Franklin Gothic Book" panose="020B0503020102020204" pitchFamily="34" charset="0"/>
              </a:rPr>
              <a:t>1. Fenny Anggraini	( 09011182025019 )</a:t>
            </a:r>
          </a:p>
          <a:p>
            <a:pPr marL="0" lvl="0" indent="0" algn="l" rtl="0">
              <a:spcBef>
                <a:spcPts val="0"/>
              </a:spcBef>
              <a:spcAft>
                <a:spcPts val="0"/>
              </a:spcAft>
              <a:buNone/>
            </a:pPr>
            <a:r>
              <a:rPr lang="id-ID" sz="1400" dirty="0">
                <a:latin typeface="Franklin Gothic Book" panose="020B0503020102020204" pitchFamily="34" charset="0"/>
              </a:rPr>
              <a:t>2. </a:t>
            </a:r>
            <a:r>
              <a:rPr lang="id-ID" sz="1400">
                <a:latin typeface="Franklin Gothic Book" panose="020B0503020102020204" pitchFamily="34" charset="0"/>
              </a:rPr>
              <a:t>Mahbub Amrullah</a:t>
            </a:r>
            <a:r>
              <a:rPr lang="id-ID" sz="1400" dirty="0">
                <a:latin typeface="Franklin Gothic Book" panose="020B0503020102020204" pitchFamily="34" charset="0"/>
              </a:rPr>
              <a:t>	( 09011182025023 )</a:t>
            </a:r>
          </a:p>
          <a:p>
            <a:pPr marL="0" lvl="0" indent="0" algn="l" rtl="0">
              <a:spcBef>
                <a:spcPts val="0"/>
              </a:spcBef>
              <a:spcAft>
                <a:spcPts val="0"/>
              </a:spcAft>
              <a:buNone/>
            </a:pPr>
            <a:r>
              <a:rPr lang="id-ID" sz="1400" dirty="0">
                <a:latin typeface="Franklin Gothic Book" panose="020B0503020102020204" pitchFamily="34" charset="0"/>
              </a:rPr>
              <a:t>3. Putra </a:t>
            </a:r>
            <a:r>
              <a:rPr lang="id-ID" sz="1400" dirty="0" err="1">
                <a:latin typeface="Franklin Gothic Book" panose="020B0503020102020204" pitchFamily="34" charset="0"/>
              </a:rPr>
              <a:t>Osama</a:t>
            </a:r>
            <a:r>
              <a:rPr lang="id-ID" sz="1400" dirty="0">
                <a:latin typeface="Franklin Gothic Book" panose="020B0503020102020204" pitchFamily="34" charset="0"/>
              </a:rPr>
              <a:t>	( 09011282025049 )</a:t>
            </a:r>
          </a:p>
          <a:p>
            <a:pPr marL="0" lvl="0" indent="0" algn="l" rtl="0">
              <a:spcBef>
                <a:spcPts val="0"/>
              </a:spcBef>
              <a:spcAft>
                <a:spcPts val="0"/>
              </a:spcAft>
              <a:buNone/>
            </a:pPr>
            <a:r>
              <a:rPr lang="id-ID" sz="1400" dirty="0">
                <a:latin typeface="Franklin Gothic Book" panose="020B0503020102020204" pitchFamily="34" charset="0"/>
              </a:rPr>
              <a:t>4. Ivan Jones Naibaho	( 09011282025059 )</a:t>
            </a:r>
          </a:p>
          <a:p>
            <a:pPr marL="0" lvl="0" indent="0" algn="l" rtl="0">
              <a:spcBef>
                <a:spcPts val="0"/>
              </a:spcBef>
              <a:spcAft>
                <a:spcPts val="0"/>
              </a:spcAft>
              <a:buNone/>
            </a:pPr>
            <a:r>
              <a:rPr lang="id-ID" sz="1400" dirty="0">
                <a:latin typeface="Franklin Gothic Book" panose="020B0503020102020204" pitchFamily="34" charset="0"/>
              </a:rPr>
              <a:t>5. Rafika </a:t>
            </a:r>
            <a:r>
              <a:rPr lang="id-ID" sz="1400" dirty="0" err="1">
                <a:latin typeface="Franklin Gothic Book" panose="020B0503020102020204" pitchFamily="34" charset="0"/>
              </a:rPr>
              <a:t>Kapaur</a:t>
            </a:r>
            <a:r>
              <a:rPr lang="id-ID" sz="1400" dirty="0">
                <a:latin typeface="Franklin Gothic Book" panose="020B0503020102020204" pitchFamily="34" charset="0"/>
              </a:rPr>
              <a:t>	( 09011082025165 )</a:t>
            </a:r>
          </a:p>
          <a:p>
            <a:pPr marL="0" lvl="0" indent="0" algn="l" rtl="0">
              <a:spcBef>
                <a:spcPts val="0"/>
              </a:spcBef>
              <a:spcAft>
                <a:spcPts val="0"/>
              </a:spcAft>
              <a:buNone/>
            </a:pPr>
            <a:endParaRPr lang="id-ID" dirty="0"/>
          </a:p>
          <a:p>
            <a:pPr marL="0" lvl="0" indent="0" algn="ctr" rtl="0">
              <a:spcBef>
                <a:spcPts val="0"/>
              </a:spcBef>
              <a:spcAft>
                <a:spcPts val="0"/>
              </a:spcAft>
              <a:buNone/>
            </a:pPr>
            <a:endParaRPr dirty="0"/>
          </a:p>
        </p:txBody>
      </p:sp>
      <p:pic>
        <p:nvPicPr>
          <p:cNvPr id="3" name="Gambar 2">
            <a:extLst>
              <a:ext uri="{FF2B5EF4-FFF2-40B4-BE49-F238E27FC236}">
                <a16:creationId xmlns:a16="http://schemas.microsoft.com/office/drawing/2014/main" xmlns="" id="{7D5C01BE-93D9-457A-9AD9-2B45DE89F4A4}"/>
              </a:ext>
            </a:extLst>
          </p:cNvPr>
          <p:cNvPicPr>
            <a:picLocks noChangeAspect="1"/>
          </p:cNvPicPr>
          <p:nvPr/>
        </p:nvPicPr>
        <p:blipFill>
          <a:blip r:embed="rId3"/>
          <a:stretch>
            <a:fillRect/>
          </a:stretch>
        </p:blipFill>
        <p:spPr>
          <a:xfrm>
            <a:off x="7259323" y="4755978"/>
            <a:ext cx="1567806" cy="45930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423178" y="1580150"/>
            <a:ext cx="6496021"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sz="4000" dirty="0"/>
              <a:t>Base </a:t>
            </a:r>
            <a:r>
              <a:rPr lang="id-ID" sz="4000" dirty="0" err="1"/>
              <a:t>Transceiver</a:t>
            </a:r>
            <a:r>
              <a:rPr lang="id-ID" sz="4000" dirty="0"/>
              <a:t> </a:t>
            </a:r>
            <a:r>
              <a:rPr lang="id-ID" sz="4000" dirty="0" err="1"/>
              <a:t>Station</a:t>
            </a:r>
            <a:endParaRPr sz="4000" dirty="0"/>
          </a:p>
        </p:txBody>
      </p:sp>
      <p:sp>
        <p:nvSpPr>
          <p:cNvPr id="688" name="Google Shape;688;p32"/>
          <p:cNvSpPr txBox="1">
            <a:spLocks noGrp="1"/>
          </p:cNvSpPr>
          <p:nvPr>
            <p:ph type="subTitle" idx="1"/>
          </p:nvPr>
        </p:nvSpPr>
        <p:spPr>
          <a:xfrm>
            <a:off x="1117432" y="2331138"/>
            <a:ext cx="6612982" cy="218644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1400" dirty="0"/>
              <a:t>BTS adalah singkatan dari Base </a:t>
            </a:r>
            <a:r>
              <a:rPr lang="id-ID" sz="1400" dirty="0" err="1"/>
              <a:t>Transceiver</a:t>
            </a:r>
            <a:r>
              <a:rPr lang="id-ID" sz="1400" dirty="0"/>
              <a:t> </a:t>
            </a:r>
            <a:r>
              <a:rPr lang="id-ID" sz="1400" dirty="0" err="1"/>
              <a:t>Station</a:t>
            </a:r>
            <a:r>
              <a:rPr lang="id-ID" sz="1400" dirty="0"/>
              <a:t> atau dalam bahasa Indonesia Anda menyebutnya dengan stasiun pemancar. BTS kadang juga disebut sebagai Base </a:t>
            </a:r>
            <a:r>
              <a:rPr lang="id-ID" sz="1400" dirty="0" err="1"/>
              <a:t>Station</a:t>
            </a:r>
            <a:r>
              <a:rPr lang="id-ID" sz="1400" dirty="0"/>
              <a:t> (BS) dan Radio Base </a:t>
            </a:r>
            <a:r>
              <a:rPr lang="id-ID" sz="1400" dirty="0" err="1"/>
              <a:t>Station</a:t>
            </a:r>
            <a:r>
              <a:rPr lang="id-ID" sz="1400" dirty="0"/>
              <a:t> (RBS).  BTS adalah salah satu bentuk infrastruktur telekomunikasi yang berperan penting dalam mewujudkan komunikasi nirkabel antara jaringan operator dengan perangkat komunikasi. Tugas utama BTS adalah mengirimkan dan menerima sinyal radio ke perangkat komunikasi seperti telepon </a:t>
            </a:r>
            <a:r>
              <a:rPr lang="id-ID" sz="1400" dirty="0" err="1"/>
              <a:t>rumah,telepon</a:t>
            </a:r>
            <a:r>
              <a:rPr lang="id-ID" sz="1400" dirty="0"/>
              <a:t> seluler dan sejenis gadget lainnya. Kemudian sinyal radio tersebut akan diubah menjadi sinyal digital yang selanjutnya dikirim ke terminal lainnya menjadi sebuah pesan atau data.</a:t>
            </a:r>
            <a:endParaRPr sz="1400" dirty="0"/>
          </a:p>
        </p:txBody>
      </p:sp>
      <p:sp>
        <p:nvSpPr>
          <p:cNvPr id="689" name="Google Shape;689;p32"/>
          <p:cNvSpPr/>
          <p:nvPr/>
        </p:nvSpPr>
        <p:spPr>
          <a:xfrm>
            <a:off x="7070903" y="1332350"/>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2"/>
          <p:cNvSpPr/>
          <p:nvPr/>
        </p:nvSpPr>
        <p:spPr>
          <a:xfrm>
            <a:off x="1198088" y="4591509"/>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198088" y="4769758"/>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7613453" y="2417450"/>
            <a:ext cx="0" cy="978000"/>
          </a:xfrm>
          <a:prstGeom prst="straightConnector1">
            <a:avLst/>
          </a:prstGeom>
          <a:noFill/>
          <a:ln w="19050" cap="flat" cmpd="sng">
            <a:solidFill>
              <a:schemeClr val="accent2"/>
            </a:solidFill>
            <a:prstDash val="solid"/>
            <a:round/>
            <a:headEnd type="none" w="med" len="med"/>
            <a:tailEnd type="none" w="med" len="med"/>
          </a:ln>
        </p:spPr>
      </p:cxnSp>
      <p:pic>
        <p:nvPicPr>
          <p:cNvPr id="3" name="Gambar 2">
            <a:extLst>
              <a:ext uri="{FF2B5EF4-FFF2-40B4-BE49-F238E27FC236}">
                <a16:creationId xmlns:a16="http://schemas.microsoft.com/office/drawing/2014/main" xmlns="" id="{CA044C50-5016-4EE9-BD3C-498FD100823A}"/>
              </a:ext>
            </a:extLst>
          </p:cNvPr>
          <p:cNvPicPr>
            <a:picLocks noChangeAspect="1"/>
          </p:cNvPicPr>
          <p:nvPr/>
        </p:nvPicPr>
        <p:blipFill>
          <a:blip r:embed="rId3">
            <a:biLevel thresh="75000"/>
          </a:blip>
          <a:stretch>
            <a:fillRect/>
          </a:stretch>
        </p:blipFill>
        <p:spPr>
          <a:xfrm>
            <a:off x="7222606" y="1543189"/>
            <a:ext cx="781693" cy="70840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1600"/>
              </a:spcBef>
              <a:spcAft>
                <a:spcPts val="1600"/>
              </a:spcAft>
              <a:buNone/>
            </a:pPr>
            <a:r>
              <a:rPr lang="id-ID" sz="2400" dirty="0">
                <a:latin typeface="Times New Roman" panose="02020603050405020304" pitchFamily="18" charset="0"/>
                <a:cs typeface="Times New Roman" panose="02020603050405020304" pitchFamily="18" charset="0"/>
              </a:rPr>
              <a:t>RSRP </a:t>
            </a:r>
            <a:r>
              <a:rPr lang="id-ID" sz="2400" dirty="0">
                <a:solidFill>
                  <a:schemeClr val="accent5"/>
                </a:solidFill>
                <a:latin typeface="Times New Roman" panose="02020603050405020304" pitchFamily="18" charset="0"/>
                <a:cs typeface="Times New Roman" panose="02020603050405020304" pitchFamily="18" charset="0"/>
              </a:rPr>
              <a:t>merupakan </a:t>
            </a:r>
            <a:r>
              <a:rPr lang="sv-SE" sz="2400" dirty="0">
                <a:solidFill>
                  <a:schemeClr val="accent5"/>
                </a:solidFill>
                <a:latin typeface="Times New Roman" panose="02020603050405020304" pitchFamily="18" charset="0"/>
                <a:cs typeface="Times New Roman" panose="02020603050405020304" pitchFamily="18" charset="0"/>
              </a:rPr>
              <a:t>parameter yang menyatakan tingkat kekuatan sinyal yang diterima oleh user dalam satuan dBm</a:t>
            </a:r>
            <a:r>
              <a:rPr lang="id-ID" sz="2400" dirty="0">
                <a:solidFill>
                  <a:schemeClr val="accent5"/>
                </a:solidFill>
                <a:latin typeface="Times New Roman" panose="02020603050405020304" pitchFamily="18" charset="0"/>
                <a:cs typeface="Times New Roman" panose="02020603050405020304" pitchFamily="18" charset="0"/>
              </a:rPr>
              <a:t>. </a:t>
            </a:r>
            <a:r>
              <a:rPr lang="id-ID" sz="2400" dirty="0">
                <a:latin typeface="Times New Roman" panose="02020603050405020304" pitchFamily="18" charset="0"/>
                <a:cs typeface="Times New Roman" panose="02020603050405020304" pitchFamily="18" charset="0"/>
              </a:rPr>
              <a:t>semakin jauh jarak antara </a:t>
            </a:r>
            <a:r>
              <a:rPr lang="id-ID" sz="2400" dirty="0" err="1">
                <a:latin typeface="Times New Roman" panose="02020603050405020304" pitchFamily="18" charset="0"/>
                <a:cs typeface="Times New Roman" panose="02020603050405020304" pitchFamily="18" charset="0"/>
              </a:rPr>
              <a:t>site</a:t>
            </a:r>
            <a:r>
              <a:rPr lang="id-ID" sz="2400" dirty="0">
                <a:latin typeface="Times New Roman" panose="02020603050405020304" pitchFamily="18" charset="0"/>
                <a:cs typeface="Times New Roman" panose="02020603050405020304" pitchFamily="18" charset="0"/>
              </a:rPr>
              <a:t> dan </a:t>
            </a:r>
            <a:r>
              <a:rPr lang="id-ID" sz="2400" dirty="0" err="1">
                <a:latin typeface="Times New Roman" panose="02020603050405020304" pitchFamily="18" charset="0"/>
                <a:cs typeface="Times New Roman" panose="02020603050405020304" pitchFamily="18" charset="0"/>
              </a:rPr>
              <a:t>user</a:t>
            </a:r>
            <a:r>
              <a:rPr lang="id-ID" sz="2400" dirty="0">
                <a:latin typeface="Times New Roman" panose="02020603050405020304" pitchFamily="18" charset="0"/>
                <a:cs typeface="Times New Roman" panose="02020603050405020304" pitchFamily="18" charset="0"/>
              </a:rPr>
              <a:t>, maka semakin kecil pula RSRP yang diterima oleh </a:t>
            </a:r>
            <a:r>
              <a:rPr lang="id-ID" sz="2400" dirty="0" err="1">
                <a:latin typeface="Times New Roman" panose="02020603050405020304" pitchFamily="18" charset="0"/>
                <a:cs typeface="Times New Roman" panose="02020603050405020304" pitchFamily="18" charset="0"/>
              </a:rPr>
              <a:t>user</a:t>
            </a:r>
            <a:r>
              <a:rPr lang="id-ID" sz="2400" dirty="0">
                <a:latin typeface="Times New Roman" panose="02020603050405020304" pitchFamily="18" charset="0"/>
                <a:cs typeface="Times New Roman" panose="02020603050405020304" pitchFamily="18" charset="0"/>
              </a:rPr>
              <a:t>. RS merupakan </a:t>
            </a:r>
            <a:r>
              <a:rPr lang="id-ID" sz="2400" dirty="0" err="1">
                <a:latin typeface="Times New Roman" panose="02020603050405020304" pitchFamily="18" charset="0"/>
                <a:cs typeface="Times New Roman" panose="02020603050405020304" pitchFamily="18" charset="0"/>
              </a:rPr>
              <a:t>Reference</a:t>
            </a:r>
            <a:r>
              <a:rPr lang="id-ID" sz="2400" dirty="0">
                <a:latin typeface="Times New Roman" panose="02020603050405020304" pitchFamily="18" charset="0"/>
                <a:cs typeface="Times New Roman" panose="02020603050405020304" pitchFamily="18" charset="0"/>
              </a:rPr>
              <a:t> </a:t>
            </a:r>
            <a:r>
              <a:rPr lang="id-ID" sz="2400" dirty="0" err="1">
                <a:latin typeface="Times New Roman" panose="02020603050405020304" pitchFamily="18" charset="0"/>
                <a:cs typeface="Times New Roman" panose="02020603050405020304" pitchFamily="18" charset="0"/>
              </a:rPr>
              <a:t>Signal</a:t>
            </a:r>
            <a:r>
              <a:rPr lang="id-ID" sz="2400" dirty="0">
                <a:latin typeface="Times New Roman" panose="02020603050405020304" pitchFamily="18" charset="0"/>
                <a:cs typeface="Times New Roman" panose="02020603050405020304" pitchFamily="18" charset="0"/>
              </a:rPr>
              <a:t> atau RSRP di tiap titik jangkauan </a:t>
            </a:r>
            <a:r>
              <a:rPr lang="id-ID" sz="2400" dirty="0" err="1">
                <a:latin typeface="Times New Roman" panose="02020603050405020304" pitchFamily="18" charset="0"/>
                <a:cs typeface="Times New Roman" panose="02020603050405020304" pitchFamily="18" charset="0"/>
              </a:rPr>
              <a:t>coverage</a:t>
            </a:r>
            <a:r>
              <a:rPr lang="id-ID" sz="2400" dirty="0">
                <a:latin typeface="Times New Roman" panose="02020603050405020304" pitchFamily="18" charset="0"/>
                <a:cs typeface="Times New Roman" panose="02020603050405020304" pitchFamily="18" charset="0"/>
              </a:rPr>
              <a:t>. </a:t>
            </a:r>
            <a:r>
              <a:rPr lang="id-ID" sz="2400" dirty="0" err="1">
                <a:latin typeface="Times New Roman" panose="02020603050405020304" pitchFamily="18" charset="0"/>
                <a:cs typeface="Times New Roman" panose="02020603050405020304" pitchFamily="18" charset="0"/>
              </a:rPr>
              <a:t>user</a:t>
            </a:r>
            <a:r>
              <a:rPr lang="id-ID" sz="2400" dirty="0">
                <a:latin typeface="Times New Roman" panose="02020603050405020304" pitchFamily="18" charset="0"/>
                <a:cs typeface="Times New Roman" panose="02020603050405020304" pitchFamily="18" charset="0"/>
              </a:rPr>
              <a:t> yang berada di luar jangkauan maka tidak akan mendapatkan layanan LTE</a:t>
            </a:r>
            <a:r>
              <a:rPr lang="id-ID" dirty="0"/>
              <a:t>. </a:t>
            </a:r>
            <a:r>
              <a:rPr lang="id-ID" sz="2400" dirty="0">
                <a:latin typeface="Times New Roman" panose="02020603050405020304" pitchFamily="18" charset="0"/>
                <a:cs typeface="Times New Roman" panose="02020603050405020304" pitchFamily="18" charset="0"/>
              </a:rPr>
              <a:t>Pada teknologi GSM (2G) RSRP disebut juga </a:t>
            </a:r>
            <a:r>
              <a:rPr lang="id-ID" sz="2400" dirty="0" err="1">
                <a:latin typeface="Times New Roman" panose="02020603050405020304" pitchFamily="18" charset="0"/>
                <a:cs typeface="Times New Roman" panose="02020603050405020304" pitchFamily="18" charset="0"/>
              </a:rPr>
              <a:t>RxLev</a:t>
            </a:r>
            <a:r>
              <a:rPr lang="id-ID" sz="2400" dirty="0">
                <a:latin typeface="Times New Roman" panose="02020603050405020304" pitchFamily="18" charset="0"/>
                <a:cs typeface="Times New Roman" panose="02020603050405020304" pitchFamily="18" charset="0"/>
              </a:rPr>
              <a:t>, sedangkan pada UMTS (3G) disebut juga RSCP.</a:t>
            </a:r>
            <a:endParaRPr sz="2400" dirty="0">
              <a:latin typeface="Times New Roman" panose="02020603050405020304" pitchFamily="18" charset="0"/>
              <a:cs typeface="Times New Roman" panose="02020603050405020304" pitchFamily="18" charset="0"/>
            </a:endParaRPr>
          </a:p>
        </p:txBody>
      </p:sp>
      <p:sp>
        <p:nvSpPr>
          <p:cNvPr id="466" name="Google Shape;466;p26"/>
          <p:cNvSpPr txBox="1">
            <a:spLocks noGrp="1"/>
          </p:cNvSpPr>
          <p:nvPr>
            <p:ph type="ctrTitle"/>
          </p:nvPr>
        </p:nvSpPr>
        <p:spPr>
          <a:xfrm>
            <a:off x="597375" y="200798"/>
            <a:ext cx="4727700" cy="98947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dirty="0">
                <a:solidFill>
                  <a:schemeClr val="tx2">
                    <a:lumMod val="90000"/>
                  </a:schemeClr>
                </a:solidFill>
              </a:rPr>
              <a:t>RSRP (REFERENCE SIGNAL RECEIVED POWER)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9" name="Google Shape;479;p27"/>
          <p:cNvSpPr txBox="1">
            <a:spLocks noGrp="1"/>
          </p:cNvSpPr>
          <p:nvPr>
            <p:ph type="ctrTitle" idx="7"/>
          </p:nvPr>
        </p:nvSpPr>
        <p:spPr>
          <a:xfrm>
            <a:off x="618825" y="26099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2000" dirty="0">
                <a:solidFill>
                  <a:schemeClr val="accent5"/>
                </a:solidFill>
              </a:rPr>
              <a:t>TABEL 1</a:t>
            </a:r>
            <a:r>
              <a:rPr lang="id-ID" dirty="0">
                <a:solidFill>
                  <a:schemeClr val="accent5"/>
                </a:solidFill>
              </a:rPr>
              <a:t>. </a:t>
            </a:r>
            <a:r>
              <a:rPr lang="id-ID" sz="1400" dirty="0">
                <a:solidFill>
                  <a:schemeClr val="accent5"/>
                </a:solidFill>
                <a:latin typeface="+mn-lt"/>
              </a:rPr>
              <a:t>Standar Nilai </a:t>
            </a:r>
            <a:r>
              <a:rPr lang="id-ID" sz="1400" dirty="0" err="1">
                <a:solidFill>
                  <a:schemeClr val="accent5"/>
                </a:solidFill>
                <a:latin typeface="+mn-lt"/>
              </a:rPr>
              <a:t>Signal</a:t>
            </a:r>
            <a:r>
              <a:rPr lang="id-ID" sz="1400" dirty="0">
                <a:solidFill>
                  <a:schemeClr val="accent5"/>
                </a:solidFill>
                <a:latin typeface="+mn-lt"/>
              </a:rPr>
              <a:t> </a:t>
            </a:r>
            <a:r>
              <a:rPr lang="id-ID" sz="1400" dirty="0" err="1">
                <a:solidFill>
                  <a:schemeClr val="accent5"/>
                </a:solidFill>
                <a:latin typeface="+mn-lt"/>
              </a:rPr>
              <a:t>Strength</a:t>
            </a:r>
            <a:r>
              <a:rPr lang="id-ID" sz="1400" dirty="0">
                <a:solidFill>
                  <a:schemeClr val="accent5"/>
                </a:solidFill>
                <a:latin typeface="+mn-lt"/>
              </a:rPr>
              <a:t> RSRP</a:t>
            </a:r>
            <a:endParaRPr sz="1400" dirty="0">
              <a:solidFill>
                <a:schemeClr val="accent5"/>
              </a:solidFill>
            </a:endParaRPr>
          </a:p>
        </p:txBody>
      </p:sp>
      <p:sp>
        <p:nvSpPr>
          <p:cNvPr id="487" name="Google Shape;487;p27"/>
          <p:cNvSpPr/>
          <p:nvPr/>
        </p:nvSpPr>
        <p:spPr>
          <a:xfrm>
            <a:off x="8278448" y="1695904"/>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17381" y="217863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0" name="Tabel 10">
            <a:extLst>
              <a:ext uri="{FF2B5EF4-FFF2-40B4-BE49-F238E27FC236}">
                <a16:creationId xmlns:a16="http://schemas.microsoft.com/office/drawing/2014/main" xmlns="" id="{E6F2E520-AE28-4161-A475-9002A1AB7358}"/>
              </a:ext>
            </a:extLst>
          </p:cNvPr>
          <p:cNvGraphicFramePr>
            <a:graphicFrameLocks noGrp="1"/>
          </p:cNvGraphicFramePr>
          <p:nvPr>
            <p:extLst>
              <p:ext uri="{D42A27DB-BD31-4B8C-83A1-F6EECF244321}">
                <p14:modId xmlns:p14="http://schemas.microsoft.com/office/powerpoint/2010/main" val="2744313049"/>
              </p:ext>
            </p:extLst>
          </p:nvPr>
        </p:nvGraphicFramePr>
        <p:xfrm>
          <a:off x="626819" y="1091641"/>
          <a:ext cx="4739984" cy="2713020"/>
        </p:xfrm>
        <a:graphic>
          <a:graphicData uri="http://schemas.openxmlformats.org/drawingml/2006/table">
            <a:tbl>
              <a:tblPr firstRow="1" bandRow="1">
                <a:tableStyleId>{793D81CF-94F2-401A-BA57-92F5A7B2D0C5}</a:tableStyleId>
              </a:tblPr>
              <a:tblGrid>
                <a:gridCol w="2369992">
                  <a:extLst>
                    <a:ext uri="{9D8B030D-6E8A-4147-A177-3AD203B41FA5}">
                      <a16:colId xmlns:a16="http://schemas.microsoft.com/office/drawing/2014/main" xmlns="" val="991454825"/>
                    </a:ext>
                  </a:extLst>
                </a:gridCol>
                <a:gridCol w="2369992">
                  <a:extLst>
                    <a:ext uri="{9D8B030D-6E8A-4147-A177-3AD203B41FA5}">
                      <a16:colId xmlns:a16="http://schemas.microsoft.com/office/drawing/2014/main" xmlns="" val="2344523006"/>
                    </a:ext>
                  </a:extLst>
                </a:gridCol>
              </a:tblGrid>
              <a:tr h="374124">
                <a:tc>
                  <a:txBody>
                    <a:bodyPr/>
                    <a:lstStyle/>
                    <a:p>
                      <a:pPr algn="ctr"/>
                      <a:r>
                        <a:rPr lang="id-ID" b="0" dirty="0"/>
                        <a:t>Kategori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err="1"/>
                        <a:t>Range</a:t>
                      </a:r>
                      <a:r>
                        <a:rPr lang="id-ID" b="0" dirty="0"/>
                        <a:t> Nilai RSRP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123214759"/>
                  </a:ext>
                </a:extLst>
              </a:tr>
              <a:tr h="455184">
                <a:tc>
                  <a:txBody>
                    <a:bodyPr/>
                    <a:lstStyle/>
                    <a:p>
                      <a:pPr algn="ctr"/>
                      <a:r>
                        <a:rPr lang="id-ID" dirty="0"/>
                        <a:t>Sangat Bagus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t>- 80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845876542"/>
                  </a:ext>
                </a:extLst>
              </a:tr>
              <a:tr h="455184">
                <a:tc>
                  <a:txBody>
                    <a:bodyPr/>
                    <a:lstStyle/>
                    <a:p>
                      <a:pPr algn="ctr"/>
                      <a:r>
                        <a:rPr lang="id-ID" dirty="0"/>
                        <a:t>Bagus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t>≤ -90, &lt; -80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743078247"/>
                  </a:ext>
                </a:extLst>
              </a:tr>
              <a:tr h="455184">
                <a:tc>
                  <a:txBody>
                    <a:bodyPr/>
                    <a:lstStyle/>
                    <a:p>
                      <a:pPr algn="ctr"/>
                      <a:r>
                        <a:rPr lang="id-ID" dirty="0"/>
                        <a:t>Normal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t>≤ -100, &lt; -90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291574623"/>
                  </a:ext>
                </a:extLst>
              </a:tr>
              <a:tr h="455184">
                <a:tc>
                  <a:txBody>
                    <a:bodyPr/>
                    <a:lstStyle/>
                    <a:p>
                      <a:pPr algn="ctr"/>
                      <a:r>
                        <a:rPr lang="id-ID" dirty="0"/>
                        <a:t>Buruk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t>≤ -120, &lt; -100</a:t>
                      </a:r>
                    </a:p>
                    <a:p>
                      <a:endParaRPr lang="id-ID"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655130750"/>
                  </a:ext>
                </a:extLst>
              </a:tr>
              <a:tr h="455184">
                <a:tc>
                  <a:txBody>
                    <a:bodyPr/>
                    <a:lstStyle/>
                    <a:p>
                      <a:pPr algn="ctr"/>
                      <a:r>
                        <a:rPr lang="id-ID" dirty="0"/>
                        <a:t>Sangat Buruk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t>&lt; -120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49250255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18824" y="1477345"/>
            <a:ext cx="5448389" cy="264289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RSRQ </a:t>
            </a:r>
            <a:r>
              <a:rPr lang="id-ID" dirty="0">
                <a:solidFill>
                  <a:schemeClr val="accent5"/>
                </a:solidFill>
              </a:rPr>
              <a:t>merupakan parameter yang menentukan kualitas dari sinyal yang</a:t>
            </a:r>
          </a:p>
          <a:p>
            <a:pPr marL="0" lvl="0" indent="0" algn="l" rtl="0">
              <a:spcBef>
                <a:spcPts val="0"/>
              </a:spcBef>
              <a:spcAft>
                <a:spcPts val="0"/>
              </a:spcAft>
              <a:buNone/>
            </a:pPr>
            <a:r>
              <a:rPr lang="id-ID" dirty="0">
                <a:solidFill>
                  <a:schemeClr val="accent5"/>
                </a:solidFill>
              </a:rPr>
              <a:t>diterima.</a:t>
            </a:r>
            <a:r>
              <a:rPr lang="id-ID" dirty="0"/>
              <a:t> RSRQ membantu sistem dalam proses </a:t>
            </a:r>
            <a:r>
              <a:rPr lang="id-ID" dirty="0" err="1"/>
              <a:t>handover</a:t>
            </a:r>
            <a:r>
              <a:rPr lang="id-ID" dirty="0"/>
              <a:t> di mana RSRQ</a:t>
            </a:r>
          </a:p>
          <a:p>
            <a:pPr marL="0" lvl="0" indent="0" algn="l" rtl="0">
              <a:spcBef>
                <a:spcPts val="0"/>
              </a:spcBef>
              <a:spcAft>
                <a:spcPts val="0"/>
              </a:spcAft>
              <a:buNone/>
            </a:pPr>
            <a:r>
              <a:rPr lang="id-ID" dirty="0"/>
              <a:t>dapat </a:t>
            </a:r>
            <a:r>
              <a:rPr lang="id-ID" dirty="0" err="1"/>
              <a:t>meranking</a:t>
            </a:r>
            <a:r>
              <a:rPr lang="id-ID" dirty="0"/>
              <a:t> performansi kandidat sel dalam proses </a:t>
            </a:r>
            <a:r>
              <a:rPr lang="id-ID" dirty="0" err="1"/>
              <a:t>cell</a:t>
            </a:r>
            <a:r>
              <a:rPr lang="id-ID" dirty="0"/>
              <a:t> </a:t>
            </a:r>
            <a:r>
              <a:rPr lang="id-ID" dirty="0" err="1"/>
              <a:t>selection</a:t>
            </a:r>
            <a:r>
              <a:rPr lang="id-ID" dirty="0"/>
              <a:t> -</a:t>
            </a:r>
          </a:p>
          <a:p>
            <a:pPr marL="0" lvl="0" indent="0" algn="l" rtl="0">
              <a:spcBef>
                <a:spcPts val="0"/>
              </a:spcBef>
              <a:spcAft>
                <a:spcPts val="0"/>
              </a:spcAft>
              <a:buNone/>
            </a:pPr>
            <a:r>
              <a:rPr lang="id-ID" dirty="0" err="1"/>
              <a:t>reselection</a:t>
            </a:r>
            <a:r>
              <a:rPr lang="id-ID" dirty="0"/>
              <a:t> dan </a:t>
            </a:r>
            <a:r>
              <a:rPr lang="id-ID" dirty="0" err="1"/>
              <a:t>handover</a:t>
            </a:r>
            <a:r>
              <a:rPr lang="id-ID" dirty="0"/>
              <a:t> berdasarkan kualitas sinyal yang diterima. </a:t>
            </a:r>
            <a:endParaRPr dirty="0"/>
          </a:p>
        </p:txBody>
      </p:sp>
      <p:sp>
        <p:nvSpPr>
          <p:cNvPr id="507" name="Google Shape;507;p28"/>
          <p:cNvSpPr txBox="1">
            <a:spLocks noGrp="1"/>
          </p:cNvSpPr>
          <p:nvPr>
            <p:ph type="ctrTitle"/>
          </p:nvPr>
        </p:nvSpPr>
        <p:spPr>
          <a:xfrm>
            <a:off x="618825" y="0"/>
            <a:ext cx="4149488" cy="111658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dirty="0"/>
              <a:t>RSRQ (</a:t>
            </a:r>
            <a:r>
              <a:rPr lang="id-ID" dirty="0" err="1"/>
              <a:t>Reference</a:t>
            </a:r>
            <a:r>
              <a:rPr lang="id-ID" dirty="0"/>
              <a:t> </a:t>
            </a:r>
            <a:r>
              <a:rPr lang="id-ID" dirty="0" err="1"/>
              <a:t>Signal</a:t>
            </a:r>
            <a:r>
              <a:rPr lang="id-ID" dirty="0"/>
              <a:t> </a:t>
            </a:r>
            <a:r>
              <a:rPr lang="id-ID" dirty="0" err="1"/>
              <a:t>Ricieved</a:t>
            </a:r>
            <a:r>
              <a:rPr lang="id-ID" dirty="0"/>
              <a:t> </a:t>
            </a:r>
            <a:r>
              <a:rPr lang="id-ID" dirty="0" err="1"/>
              <a:t>Quality</a:t>
            </a:r>
            <a:r>
              <a:rPr lang="id-ID" dirty="0"/>
              <a:t>)</a:t>
            </a:r>
            <a:endParaRPr dirty="0"/>
          </a:p>
        </p:txBody>
      </p:sp>
      <p:grpSp>
        <p:nvGrpSpPr>
          <p:cNvPr id="508" name="Google Shape;508;p28"/>
          <p:cNvGrpSpPr/>
          <p:nvPr/>
        </p:nvGrpSpPr>
        <p:grpSpPr>
          <a:xfrm>
            <a:off x="7267052" y="678733"/>
            <a:ext cx="1406927" cy="1533250"/>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8"/>
          <p:cNvGrpSpPr/>
          <p:nvPr/>
        </p:nvGrpSpPr>
        <p:grpSpPr>
          <a:xfrm>
            <a:off x="7591456" y="883706"/>
            <a:ext cx="886618" cy="1123304"/>
            <a:chOff x="2160750" y="237575"/>
            <a:chExt cx="3253325" cy="5180425"/>
          </a:xfrm>
        </p:grpSpPr>
        <p:sp>
          <p:nvSpPr>
            <p:cNvPr id="535" name="Google Shape;535;p28"/>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kumimoji="0" lang="id-ID" sz="2400" b="0" i="0" u="none" strike="noStrike" kern="0" cap="none" spc="0" normalizeH="0" baseline="0" noProof="0" dirty="0">
                <a:ln>
                  <a:noFill/>
                </a:ln>
                <a:solidFill>
                  <a:schemeClr val="accent1"/>
                </a:solidFill>
                <a:effectLst/>
                <a:uLnTx/>
                <a:uFillTx/>
                <a:latin typeface="Share Tech"/>
                <a:sym typeface="Share Tech"/>
              </a:rPr>
              <a:t>TABEL 2</a:t>
            </a:r>
            <a:r>
              <a:rPr kumimoji="0" lang="id-ID" sz="3200" b="0" i="0" u="none" strike="noStrike" kern="0" cap="none" spc="0" normalizeH="0" baseline="0" noProof="0" dirty="0">
                <a:ln>
                  <a:noFill/>
                </a:ln>
                <a:solidFill>
                  <a:schemeClr val="accent1"/>
                </a:solidFill>
                <a:effectLst/>
                <a:uLnTx/>
                <a:uFillTx/>
                <a:latin typeface="Share Tech"/>
                <a:sym typeface="Share Tech"/>
              </a:rPr>
              <a:t>. </a:t>
            </a:r>
            <a:r>
              <a:rPr kumimoji="0" lang="id-ID" sz="1600" b="0" i="0" u="none" strike="noStrike" kern="0" cap="none" spc="0" normalizeH="0" baseline="0" noProof="0" dirty="0">
                <a:ln>
                  <a:noFill/>
                </a:ln>
                <a:solidFill>
                  <a:schemeClr val="accent1"/>
                </a:solidFill>
                <a:effectLst/>
                <a:uLnTx/>
                <a:uFillTx/>
                <a:latin typeface="Arial"/>
                <a:sym typeface="Share Tech"/>
              </a:rPr>
              <a:t>Standar Nilai RSRQ</a:t>
            </a:r>
            <a:endParaRPr sz="3000" dirty="0">
              <a:solidFill>
                <a:schemeClr val="accent1"/>
              </a:solidFill>
            </a:endParaRPr>
          </a:p>
        </p:txBody>
      </p:sp>
      <p:graphicFrame>
        <p:nvGraphicFramePr>
          <p:cNvPr id="9" name="Tabel 9">
            <a:extLst>
              <a:ext uri="{FF2B5EF4-FFF2-40B4-BE49-F238E27FC236}">
                <a16:creationId xmlns:a16="http://schemas.microsoft.com/office/drawing/2014/main" xmlns="" id="{DC75FB15-16D7-4D14-AD1D-049AA0516108}"/>
              </a:ext>
            </a:extLst>
          </p:cNvPr>
          <p:cNvGraphicFramePr>
            <a:graphicFrameLocks noGrp="1"/>
          </p:cNvGraphicFramePr>
          <p:nvPr>
            <p:extLst>
              <p:ext uri="{D42A27DB-BD31-4B8C-83A1-F6EECF244321}">
                <p14:modId xmlns:p14="http://schemas.microsoft.com/office/powerpoint/2010/main" val="2542253469"/>
              </p:ext>
            </p:extLst>
          </p:nvPr>
        </p:nvGraphicFramePr>
        <p:xfrm>
          <a:off x="621630" y="1275907"/>
          <a:ext cx="4630854" cy="2690037"/>
        </p:xfrm>
        <a:graphic>
          <a:graphicData uri="http://schemas.openxmlformats.org/drawingml/2006/table">
            <a:tbl>
              <a:tblPr firstRow="1" bandRow="1">
                <a:tableStyleId>{1E171933-4619-4E11-9A3F-F7608DF75F80}</a:tableStyleId>
              </a:tblPr>
              <a:tblGrid>
                <a:gridCol w="2315427">
                  <a:extLst>
                    <a:ext uri="{9D8B030D-6E8A-4147-A177-3AD203B41FA5}">
                      <a16:colId xmlns:a16="http://schemas.microsoft.com/office/drawing/2014/main" xmlns="" val="476120296"/>
                    </a:ext>
                  </a:extLst>
                </a:gridCol>
                <a:gridCol w="2315427">
                  <a:extLst>
                    <a:ext uri="{9D8B030D-6E8A-4147-A177-3AD203B41FA5}">
                      <a16:colId xmlns:a16="http://schemas.microsoft.com/office/drawing/2014/main" xmlns="" val="3073416566"/>
                    </a:ext>
                  </a:extLst>
                </a:gridCol>
              </a:tblGrid>
              <a:tr h="384222">
                <a:tc>
                  <a:txBody>
                    <a:bodyPr/>
                    <a:lstStyle/>
                    <a:p>
                      <a:pPr algn="ctr"/>
                      <a:r>
                        <a:rPr lang="id-ID" b="0" dirty="0"/>
                        <a:t>Kategori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b="0" dirty="0" err="1"/>
                        <a:t>Range</a:t>
                      </a:r>
                      <a:r>
                        <a:rPr lang="id-ID" b="0" dirty="0"/>
                        <a:t> Nilai RSRQ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728619919"/>
                  </a:ext>
                </a:extLst>
              </a:tr>
              <a:tr h="461163">
                <a:tc>
                  <a:txBody>
                    <a:bodyPr/>
                    <a:lstStyle/>
                    <a:p>
                      <a:pPr algn="ctr"/>
                      <a:r>
                        <a:rPr lang="id-ID" dirty="0"/>
                        <a:t>Sangat Bagus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535283086"/>
                  </a:ext>
                </a:extLst>
              </a:tr>
              <a:tr h="461163">
                <a:tc>
                  <a:txBody>
                    <a:bodyPr/>
                    <a:lstStyle/>
                    <a:p>
                      <a:pPr algn="ctr"/>
                      <a:r>
                        <a:rPr lang="id-ID" dirty="0"/>
                        <a:t>Bagus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t>-10, ≤ -9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770432469"/>
                  </a:ext>
                </a:extLst>
              </a:tr>
              <a:tr h="461163">
                <a:tc>
                  <a:txBody>
                    <a:bodyPr/>
                    <a:lstStyle/>
                    <a:p>
                      <a:pPr algn="ctr"/>
                      <a:r>
                        <a:rPr lang="id-ID" dirty="0"/>
                        <a:t>Normal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a:t>
                      </a:r>
                      <a:r>
                        <a:rPr lang="id-ID" dirty="0" smtClean="0"/>
                        <a:t>15</a:t>
                      </a:r>
                      <a:r>
                        <a:rPr lang="id-ID" dirty="0"/>
                        <a:t>, ≤ -10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168192577"/>
                  </a:ext>
                </a:extLst>
              </a:tr>
              <a:tr h="461163">
                <a:tc>
                  <a:txBody>
                    <a:bodyPr/>
                    <a:lstStyle/>
                    <a:p>
                      <a:pPr algn="ctr"/>
                      <a:r>
                        <a:rPr lang="id-ID" dirty="0"/>
                        <a:t>Buruk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t>-19, ≤ -15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2464466572"/>
                  </a:ext>
                </a:extLst>
              </a:tr>
              <a:tr h="461163">
                <a:tc>
                  <a:txBody>
                    <a:bodyPr/>
                    <a:lstStyle/>
                    <a:p>
                      <a:pPr algn="ctr"/>
                      <a:r>
                        <a:rPr lang="id-ID" dirty="0"/>
                        <a:t>Sangat Buruk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d-ID" dirty="0"/>
                        <a:t>&lt; -20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3322858789"/>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id-ID" dirty="0"/>
              <a:t>PROVIDER</a:t>
            </a:r>
            <a:endParaRPr dirty="0"/>
          </a:p>
        </p:txBody>
      </p:sp>
      <p:sp>
        <p:nvSpPr>
          <p:cNvPr id="659" name="Google Shape;659;p31"/>
          <p:cNvSpPr/>
          <p:nvPr/>
        </p:nvSpPr>
        <p:spPr>
          <a:xfrm>
            <a:off x="3936789"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4922624"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908459" y="1308651"/>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6894365"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 name="Google Shape;666;p31"/>
          <p:cNvGrpSpPr/>
          <p:nvPr/>
        </p:nvGrpSpPr>
        <p:grpSpPr>
          <a:xfrm>
            <a:off x="3818526" y="3613296"/>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3804740" y="2563058"/>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3771875" y="1384049"/>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31"/>
          <p:cNvSpPr txBox="1">
            <a:spLocks noGrp="1"/>
          </p:cNvSpPr>
          <p:nvPr>
            <p:ph type="ctrTitle" idx="4294967295"/>
          </p:nvPr>
        </p:nvSpPr>
        <p:spPr>
          <a:xfrm>
            <a:off x="1644300" y="12684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id-ID" sz="1800" dirty="0">
                <a:solidFill>
                  <a:schemeClr val="accent1"/>
                </a:solidFill>
              </a:rPr>
              <a:t>TELKOMSEL</a:t>
            </a:r>
            <a:endParaRPr sz="1800" dirty="0">
              <a:solidFill>
                <a:schemeClr val="accent1"/>
              </a:solidFill>
            </a:endParaRPr>
          </a:p>
        </p:txBody>
      </p:sp>
      <p:sp>
        <p:nvSpPr>
          <p:cNvPr id="676" name="Google Shape;676;p31"/>
          <p:cNvSpPr txBox="1">
            <a:spLocks noGrp="1"/>
          </p:cNvSpPr>
          <p:nvPr>
            <p:ph type="subTitle" idx="4294967295"/>
          </p:nvPr>
        </p:nvSpPr>
        <p:spPr>
          <a:xfrm>
            <a:off x="1289700" y="1533006"/>
            <a:ext cx="22359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id-ID" sz="1400" dirty="0"/>
              <a:t>Jambi,                                       Batang Hari</a:t>
            </a:r>
            <a:endParaRPr sz="1400" dirty="0"/>
          </a:p>
        </p:txBody>
      </p:sp>
      <p:sp>
        <p:nvSpPr>
          <p:cNvPr id="677" name="Google Shape;677;p31"/>
          <p:cNvSpPr txBox="1">
            <a:spLocks noGrp="1"/>
          </p:cNvSpPr>
          <p:nvPr>
            <p:ph type="ctrTitle" idx="4294967295"/>
          </p:nvPr>
        </p:nvSpPr>
        <p:spPr>
          <a:xfrm>
            <a:off x="1644300" y="2415794"/>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id-ID" sz="1800" dirty="0">
                <a:solidFill>
                  <a:schemeClr val="accent2"/>
                </a:solidFill>
              </a:rPr>
              <a:t>SMARTFREN</a:t>
            </a:r>
            <a:endParaRPr sz="1800" dirty="0">
              <a:solidFill>
                <a:schemeClr val="accent2"/>
              </a:solidFill>
            </a:endParaRPr>
          </a:p>
        </p:txBody>
      </p:sp>
      <p:sp>
        <p:nvSpPr>
          <p:cNvPr id="678" name="Google Shape;678;p31"/>
          <p:cNvSpPr txBox="1">
            <a:spLocks noGrp="1"/>
          </p:cNvSpPr>
          <p:nvPr>
            <p:ph type="subTitle" idx="4294967295"/>
          </p:nvPr>
        </p:nvSpPr>
        <p:spPr>
          <a:xfrm>
            <a:off x="1443046" y="2713299"/>
            <a:ext cx="21561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sz="1400" dirty="0"/>
              <a:t>Sumatera Utara, </a:t>
            </a:r>
            <a:r>
              <a:rPr sz="1400" dirty="0" err="1"/>
              <a:t>Pangururan</a:t>
            </a:r>
            <a:endParaRPr sz="1400" dirty="0"/>
          </a:p>
        </p:txBody>
      </p:sp>
      <p:sp>
        <p:nvSpPr>
          <p:cNvPr id="679" name="Google Shape;679;p31"/>
          <p:cNvSpPr txBox="1">
            <a:spLocks noGrp="1"/>
          </p:cNvSpPr>
          <p:nvPr>
            <p:ph type="ctrTitle" idx="4294967295"/>
          </p:nvPr>
        </p:nvSpPr>
        <p:spPr>
          <a:xfrm>
            <a:off x="1639645" y="352304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id-ID" sz="1800" dirty="0">
                <a:solidFill>
                  <a:schemeClr val="accent3"/>
                </a:solidFill>
              </a:rPr>
              <a:t>WI-FI</a:t>
            </a:r>
            <a:endParaRPr sz="1800" dirty="0">
              <a:solidFill>
                <a:schemeClr val="accent3"/>
              </a:solidFill>
            </a:endParaRPr>
          </a:p>
        </p:txBody>
      </p:sp>
      <p:sp>
        <p:nvSpPr>
          <p:cNvPr id="680" name="Google Shape;680;p31"/>
          <p:cNvSpPr txBox="1">
            <a:spLocks noGrp="1"/>
          </p:cNvSpPr>
          <p:nvPr>
            <p:ph type="subTitle" idx="4294967295"/>
          </p:nvPr>
        </p:nvSpPr>
        <p:spPr>
          <a:xfrm>
            <a:off x="1214146" y="3860674"/>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id-ID" sz="1400" dirty="0"/>
              <a:t>Sumatera Utara, Pangururan</a:t>
            </a:r>
            <a:endParaRPr sz="1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4" y="517888"/>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dirty="0"/>
              <a:t>TELKOMSEL</a:t>
            </a:r>
            <a:endParaRPr dirty="0"/>
          </a:p>
        </p:txBody>
      </p:sp>
      <p:sp>
        <p:nvSpPr>
          <p:cNvPr id="701" name="Google Shape;701;p33"/>
          <p:cNvSpPr txBox="1">
            <a:spLocks noGrp="1"/>
          </p:cNvSpPr>
          <p:nvPr>
            <p:ph type="subTitle" idx="4294967295"/>
          </p:nvPr>
        </p:nvSpPr>
        <p:spPr>
          <a:xfrm>
            <a:off x="618824" y="1098784"/>
            <a:ext cx="4173525" cy="926664"/>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1600"/>
              </a:spcAft>
              <a:buNone/>
            </a:pPr>
            <a:r>
              <a:rPr lang="id-ID" sz="1400" dirty="0"/>
              <a:t>Menggunakan </a:t>
            </a:r>
            <a:r>
              <a:rPr lang="id-ID" sz="1400" dirty="0" err="1"/>
              <a:t>Provider</a:t>
            </a:r>
            <a:r>
              <a:rPr lang="id-ID" sz="1400" dirty="0"/>
              <a:t> TELKOMSEL ini kami menguji coba di daerah Batang hari, Jambi. Di dapatkan hasil uji coba pada tabel terlampir berikut.</a:t>
            </a:r>
            <a:endParaRPr sz="1400" dirty="0"/>
          </a:p>
        </p:txBody>
      </p:sp>
      <p:sp>
        <p:nvSpPr>
          <p:cNvPr id="702" name="Google Shape;702;p33"/>
          <p:cNvSpPr/>
          <p:nvPr/>
        </p:nvSpPr>
        <p:spPr>
          <a:xfrm>
            <a:off x="7056087" y="895099"/>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7889976" y="973287"/>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7457575" y="140574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Gambar 2">
            <a:extLst>
              <a:ext uri="{FF2B5EF4-FFF2-40B4-BE49-F238E27FC236}">
                <a16:creationId xmlns:a16="http://schemas.microsoft.com/office/drawing/2014/main" xmlns="" id="{450C90DA-5B2B-4C69-AFFB-537D2FB9B70A}"/>
              </a:ext>
            </a:extLst>
          </p:cNvPr>
          <p:cNvPicPr>
            <a:picLocks noChangeAspect="1"/>
          </p:cNvPicPr>
          <p:nvPr/>
        </p:nvPicPr>
        <p:blipFill>
          <a:blip r:embed="rId3"/>
          <a:stretch>
            <a:fillRect/>
          </a:stretch>
        </p:blipFill>
        <p:spPr>
          <a:xfrm>
            <a:off x="888307" y="4473199"/>
            <a:ext cx="158510" cy="152413"/>
          </a:xfrm>
          <a:prstGeom prst="rect">
            <a:avLst/>
          </a:prstGeom>
        </p:spPr>
      </p:pic>
      <p:graphicFrame>
        <p:nvGraphicFramePr>
          <p:cNvPr id="5" name="Tabel 5">
            <a:extLst>
              <a:ext uri="{FF2B5EF4-FFF2-40B4-BE49-F238E27FC236}">
                <a16:creationId xmlns:a16="http://schemas.microsoft.com/office/drawing/2014/main" xmlns="" id="{9A986A8D-8C6C-4625-8304-000E2EAB537B}"/>
              </a:ext>
            </a:extLst>
          </p:cNvPr>
          <p:cNvGraphicFramePr>
            <a:graphicFrameLocks noGrp="1"/>
          </p:cNvGraphicFramePr>
          <p:nvPr>
            <p:extLst>
              <p:ext uri="{D42A27DB-BD31-4B8C-83A1-F6EECF244321}">
                <p14:modId xmlns:p14="http://schemas.microsoft.com/office/powerpoint/2010/main" val="1035355309"/>
              </p:ext>
            </p:extLst>
          </p:nvPr>
        </p:nvGraphicFramePr>
        <p:xfrm>
          <a:off x="618824" y="2444159"/>
          <a:ext cx="7663938" cy="741680"/>
        </p:xfrm>
        <a:graphic>
          <a:graphicData uri="http://schemas.openxmlformats.org/drawingml/2006/table">
            <a:tbl>
              <a:tblPr firstRow="1" bandRow="1">
                <a:tableStyleId>{69012ECD-51FC-41F1-AA8D-1B2483CD663E}</a:tableStyleId>
              </a:tblPr>
              <a:tblGrid>
                <a:gridCol w="1220609">
                  <a:extLst>
                    <a:ext uri="{9D8B030D-6E8A-4147-A177-3AD203B41FA5}">
                      <a16:colId xmlns:a16="http://schemas.microsoft.com/office/drawing/2014/main" xmlns="" val="4168306603"/>
                    </a:ext>
                  </a:extLst>
                </a:gridCol>
                <a:gridCol w="1016476">
                  <a:extLst>
                    <a:ext uri="{9D8B030D-6E8A-4147-A177-3AD203B41FA5}">
                      <a16:colId xmlns:a16="http://schemas.microsoft.com/office/drawing/2014/main" xmlns="" val="3671535559"/>
                    </a:ext>
                  </a:extLst>
                </a:gridCol>
                <a:gridCol w="616689">
                  <a:extLst>
                    <a:ext uri="{9D8B030D-6E8A-4147-A177-3AD203B41FA5}">
                      <a16:colId xmlns:a16="http://schemas.microsoft.com/office/drawing/2014/main" xmlns="" val="3488887503"/>
                    </a:ext>
                  </a:extLst>
                </a:gridCol>
                <a:gridCol w="971811">
                  <a:extLst>
                    <a:ext uri="{9D8B030D-6E8A-4147-A177-3AD203B41FA5}">
                      <a16:colId xmlns:a16="http://schemas.microsoft.com/office/drawing/2014/main" xmlns="" val="2022952821"/>
                    </a:ext>
                  </a:extLst>
                </a:gridCol>
                <a:gridCol w="882503">
                  <a:extLst>
                    <a:ext uri="{9D8B030D-6E8A-4147-A177-3AD203B41FA5}">
                      <a16:colId xmlns:a16="http://schemas.microsoft.com/office/drawing/2014/main" xmlns="" val="180104962"/>
                    </a:ext>
                  </a:extLst>
                </a:gridCol>
                <a:gridCol w="882502">
                  <a:extLst>
                    <a:ext uri="{9D8B030D-6E8A-4147-A177-3AD203B41FA5}">
                      <a16:colId xmlns:a16="http://schemas.microsoft.com/office/drawing/2014/main" xmlns="" val="1047914690"/>
                    </a:ext>
                  </a:extLst>
                </a:gridCol>
                <a:gridCol w="1020726">
                  <a:extLst>
                    <a:ext uri="{9D8B030D-6E8A-4147-A177-3AD203B41FA5}">
                      <a16:colId xmlns:a16="http://schemas.microsoft.com/office/drawing/2014/main" xmlns="" val="2775328968"/>
                    </a:ext>
                  </a:extLst>
                </a:gridCol>
                <a:gridCol w="1052622">
                  <a:extLst>
                    <a:ext uri="{9D8B030D-6E8A-4147-A177-3AD203B41FA5}">
                      <a16:colId xmlns:a16="http://schemas.microsoft.com/office/drawing/2014/main" xmlns="" val="3746135658"/>
                    </a:ext>
                  </a:extLst>
                </a:gridCol>
              </a:tblGrid>
              <a:tr h="370840">
                <a:tc>
                  <a:txBody>
                    <a:bodyPr/>
                    <a:lstStyle/>
                    <a:p>
                      <a:pPr algn="ctr"/>
                      <a:r>
                        <a:rPr lang="id-ID" b="0" dirty="0">
                          <a:solidFill>
                            <a:schemeClr val="bg2"/>
                          </a:solidFill>
                        </a:rPr>
                        <a:t>Area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id-ID" b="0" dirty="0" err="1">
                          <a:solidFill>
                            <a:schemeClr val="bg2"/>
                          </a:solidFill>
                        </a:rPr>
                        <a:t>Provider</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id-ID" b="0" dirty="0">
                          <a:solidFill>
                            <a:schemeClr val="bg2"/>
                          </a:solidFill>
                        </a:rPr>
                        <a:t>Jarak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id-ID" b="0" dirty="0">
                          <a:solidFill>
                            <a:schemeClr val="bg2"/>
                          </a:solidFill>
                        </a:rPr>
                        <a:t>RSRP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id-ID" b="0" dirty="0">
                          <a:solidFill>
                            <a:schemeClr val="bg2"/>
                          </a:solidFill>
                        </a:rPr>
                        <a:t>RSRQ</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id-ID" b="0" dirty="0">
                          <a:solidFill>
                            <a:schemeClr val="bg2"/>
                          </a:solidFill>
                        </a:rPr>
                        <a:t>RSSNR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id-ID" b="0" dirty="0" err="1">
                          <a:solidFill>
                            <a:schemeClr val="bg2"/>
                          </a:solidFill>
                        </a:rPr>
                        <a:t>Download</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tc>
                  <a:txBody>
                    <a:bodyPr/>
                    <a:lstStyle/>
                    <a:p>
                      <a:pPr algn="ctr"/>
                      <a:r>
                        <a:rPr lang="id-ID" b="0" dirty="0" err="1">
                          <a:solidFill>
                            <a:schemeClr val="bg2"/>
                          </a:solidFill>
                        </a:rPr>
                        <a:t>Upload</a:t>
                      </a:r>
                      <a:endParaRPr lang="id-ID" b="0"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solidFill>
                  </a:tcPr>
                </a:tc>
                <a:extLst>
                  <a:ext uri="{0D108BD9-81ED-4DB2-BD59-A6C34878D82A}">
                    <a16:rowId xmlns:a16="http://schemas.microsoft.com/office/drawing/2014/main" xmlns="" val="749427724"/>
                  </a:ext>
                </a:extLst>
              </a:tr>
              <a:tr h="370840">
                <a:tc>
                  <a:txBody>
                    <a:bodyPr/>
                    <a:lstStyle/>
                    <a:p>
                      <a:pPr algn="ctr"/>
                      <a:r>
                        <a:rPr lang="id-ID" dirty="0">
                          <a:solidFill>
                            <a:schemeClr val="bg2"/>
                          </a:solidFill>
                        </a:rPr>
                        <a:t>Batang Hari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d-ID" dirty="0">
                          <a:solidFill>
                            <a:schemeClr val="bg2"/>
                          </a:solidFill>
                        </a:rPr>
                        <a:t>Telkomsel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d-ID" dirty="0">
                          <a:solidFill>
                            <a:schemeClr val="bg2"/>
                          </a:solidFill>
                        </a:rPr>
                        <a:t>20 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d-ID" dirty="0">
                          <a:solidFill>
                            <a:schemeClr val="bg2"/>
                          </a:solidFill>
                        </a:rPr>
                        <a:t>-77 </a:t>
                      </a:r>
                      <a:r>
                        <a:rPr lang="id-ID" dirty="0" err="1">
                          <a:solidFill>
                            <a:schemeClr val="bg2"/>
                          </a:solidFill>
                        </a:rPr>
                        <a:t>dBm</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d-ID" dirty="0">
                          <a:solidFill>
                            <a:schemeClr val="bg2"/>
                          </a:solidFill>
                        </a:rPr>
                        <a:t>-10 </a:t>
                      </a:r>
                      <a:r>
                        <a:rPr lang="id-ID" dirty="0" err="1">
                          <a:solidFill>
                            <a:schemeClr val="bg2"/>
                          </a:solidFill>
                        </a:rPr>
                        <a:t>dB</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d-ID" dirty="0">
                          <a:solidFill>
                            <a:schemeClr val="bg2"/>
                          </a:solidFill>
                        </a:rPr>
                        <a:t>4,2 </a:t>
                      </a:r>
                      <a:r>
                        <a:rPr lang="id-ID" dirty="0" err="1">
                          <a:solidFill>
                            <a:schemeClr val="bg2"/>
                          </a:solidFill>
                        </a:rPr>
                        <a:t>dB</a:t>
                      </a:r>
                      <a:endParaRPr lang="id-ID" dirty="0">
                        <a:solidFill>
                          <a:schemeClr val="bg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d-ID" dirty="0">
                          <a:solidFill>
                            <a:schemeClr val="bg2"/>
                          </a:solidFill>
                        </a:rPr>
                        <a:t>41,5 </a:t>
                      </a:r>
                      <a:r>
                        <a:rPr lang="id-ID" dirty="0" err="1">
                          <a:solidFill>
                            <a:schemeClr val="bg2"/>
                          </a:solidFill>
                        </a:rPr>
                        <a:t>mb</a:t>
                      </a:r>
                      <a:r>
                        <a:rPr lang="id-ID" dirty="0">
                          <a:solidFill>
                            <a:schemeClr val="bg2"/>
                          </a:solidFill>
                        </a:rPr>
                        <a: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id-ID" dirty="0">
                          <a:solidFill>
                            <a:schemeClr val="bg2"/>
                          </a:solidFill>
                        </a:rPr>
                        <a:t>29,7 </a:t>
                      </a:r>
                      <a:r>
                        <a:rPr lang="id-ID" dirty="0" err="1">
                          <a:solidFill>
                            <a:schemeClr val="bg2"/>
                          </a:solidFill>
                        </a:rPr>
                        <a:t>mb</a:t>
                      </a:r>
                      <a:r>
                        <a:rPr lang="id-ID" dirty="0">
                          <a:solidFill>
                            <a:schemeClr val="bg2"/>
                          </a:solidFill>
                        </a:rPr>
                        <a: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xmlns="" val="834538239"/>
                  </a:ext>
                </a:extLst>
              </a:tr>
            </a:tbl>
          </a:graphicData>
        </a:graphic>
      </p:graphicFrame>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366</TotalTime>
  <Words>782</Words>
  <Application>Microsoft Office PowerPoint</Application>
  <PresentationFormat>On-screen Show (16:9)</PresentationFormat>
  <Paragraphs>143</Paragraphs>
  <Slides>17</Slides>
  <Notes>17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17</vt:i4>
      </vt:variant>
    </vt:vector>
  </HeadingPairs>
  <TitlesOfParts>
    <vt:vector size="30" baseType="lpstr">
      <vt:lpstr>Arial</vt:lpstr>
      <vt:lpstr>Times New Roman</vt:lpstr>
      <vt:lpstr>Maiandra GD</vt:lpstr>
      <vt:lpstr>Nunito Light</vt:lpstr>
      <vt:lpstr>Advent Pro SemiBold</vt:lpstr>
      <vt:lpstr>Maven Pro</vt:lpstr>
      <vt:lpstr>Fira Sans Condensed Medium</vt:lpstr>
      <vt:lpstr>Fira Sans Extra Condensed Medium</vt:lpstr>
      <vt:lpstr>Franklin Gothic Book</vt:lpstr>
      <vt:lpstr>Livvic Light</vt:lpstr>
      <vt:lpstr>Arial Narrow</vt:lpstr>
      <vt:lpstr>Share Tech</vt:lpstr>
      <vt:lpstr>Data Science Consulting by Slidesgo</vt:lpstr>
      <vt:lpstr>PENGANTAR TELEKOMUNIKASI</vt:lpstr>
      <vt:lpstr>Analisis Base Transceiver Station (BTS)</vt:lpstr>
      <vt:lpstr>Base Transceiver Station</vt:lpstr>
      <vt:lpstr>RSRP (REFERENCE SIGNAL RECEIVED POWER)</vt:lpstr>
      <vt:lpstr>TABEL 1. Standar Nilai Signal Strength RSRP</vt:lpstr>
      <vt:lpstr>RSRQ (Reference Signal Ricieved Quality)</vt:lpstr>
      <vt:lpstr>TABEL 2. Standar Nilai RSRQ</vt:lpstr>
      <vt:lpstr>PROVIDER</vt:lpstr>
      <vt:lpstr>TELKOMSEL</vt:lpstr>
      <vt:lpstr>PERCOBAAN TELKOMSEL</vt:lpstr>
      <vt:lpstr>SMARTFREN</vt:lpstr>
      <vt:lpstr>PERCOBAAN SMARTFREN</vt:lpstr>
      <vt:lpstr>PROVIDER WI-FI</vt:lpstr>
      <vt:lpstr>PERCOBAAN WI-FI</vt:lpstr>
      <vt:lpstr>ANALISIS UMUM</vt:lpstr>
      <vt:lpstr>ANALISIS JARAK</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PENGANTAR TELEKOMUNIKASI </dc:title>
  <cp:lastModifiedBy>Putra Osama</cp:lastModifiedBy>
  <cp:revision>35</cp:revision>
  <dcterms:modified xsi:type="dcterms:W3CDTF">2020-10-23T09:06:01Z</dcterms:modified>
</cp:coreProperties>
</file>